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9" r:id="rId3"/>
  </p:sldMasterIdLst>
  <p:notesMasterIdLst>
    <p:notesMasterId r:id="rId55"/>
  </p:notesMasterIdLst>
  <p:handoutMasterIdLst>
    <p:handoutMasterId r:id="rId56"/>
  </p:handoutMasterIdLst>
  <p:sldIdLst>
    <p:sldId id="256" r:id="rId4"/>
    <p:sldId id="272" r:id="rId5"/>
    <p:sldId id="280" r:id="rId6"/>
    <p:sldId id="257" r:id="rId7"/>
    <p:sldId id="276" r:id="rId8"/>
    <p:sldId id="324" r:id="rId9"/>
    <p:sldId id="325" r:id="rId10"/>
    <p:sldId id="307" r:id="rId11"/>
    <p:sldId id="323" r:id="rId12"/>
    <p:sldId id="322" r:id="rId13"/>
    <p:sldId id="326" r:id="rId14"/>
    <p:sldId id="342" r:id="rId15"/>
    <p:sldId id="348" r:id="rId16"/>
    <p:sldId id="327" r:id="rId17"/>
    <p:sldId id="341" r:id="rId18"/>
    <p:sldId id="343" r:id="rId19"/>
    <p:sldId id="346" r:id="rId20"/>
    <p:sldId id="344" r:id="rId21"/>
    <p:sldId id="347" r:id="rId22"/>
    <p:sldId id="308" r:id="rId23"/>
    <p:sldId id="319" r:id="rId24"/>
    <p:sldId id="309" r:id="rId25"/>
    <p:sldId id="310" r:id="rId26"/>
    <p:sldId id="328" r:id="rId27"/>
    <p:sldId id="329" r:id="rId28"/>
    <p:sldId id="330" r:id="rId29"/>
    <p:sldId id="331" r:id="rId30"/>
    <p:sldId id="332" r:id="rId31"/>
    <p:sldId id="333" r:id="rId32"/>
    <p:sldId id="334" r:id="rId33"/>
    <p:sldId id="315" r:id="rId34"/>
    <p:sldId id="316" r:id="rId35"/>
    <p:sldId id="317" r:id="rId36"/>
    <p:sldId id="336" r:id="rId37"/>
    <p:sldId id="337" r:id="rId38"/>
    <p:sldId id="338" r:id="rId39"/>
    <p:sldId id="359" r:id="rId40"/>
    <p:sldId id="360" r:id="rId41"/>
    <p:sldId id="361" r:id="rId42"/>
    <p:sldId id="363" r:id="rId43"/>
    <p:sldId id="349" r:id="rId44"/>
    <p:sldId id="350" r:id="rId45"/>
    <p:sldId id="351" r:id="rId46"/>
    <p:sldId id="352" r:id="rId47"/>
    <p:sldId id="353" r:id="rId48"/>
    <p:sldId id="354" r:id="rId49"/>
    <p:sldId id="355" r:id="rId50"/>
    <p:sldId id="356" r:id="rId51"/>
    <p:sldId id="357" r:id="rId52"/>
    <p:sldId id="358" r:id="rId53"/>
    <p:sldId id="345" r:id="rId54"/>
  </p:sldIdLst>
  <p:sldSz cx="12192000" cy="6858000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346" autoAdjust="0"/>
    <p:restoredTop sz="95153"/>
  </p:normalViewPr>
  <p:slideViewPr>
    <p:cSldViewPr snapToGrid="0" snapToObjects="1">
      <p:cViewPr>
        <p:scale>
          <a:sx n="75" d="100"/>
          <a:sy n="75" d="100"/>
        </p:scale>
        <p:origin x="792" y="2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0" d="100"/>
          <a:sy n="60" d="100"/>
        </p:scale>
        <p:origin x="3187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viewProps" Target="viewProps.xml"/><Relationship Id="rId5" Type="http://schemas.openxmlformats.org/officeDocument/2006/relationships/slide" Target="slides/slide2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handoutMaster" Target="handoutMasters/handoutMaster1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1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theme" Target="theme/theme1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presProps" Target="presProps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90F265C-9DF2-E8FB-C281-49A95720C62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C688A12-072E-E9DD-75D8-792036B5CAB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5F0298-9D9B-42EE-9FBC-5BF5BA8C94E8}" type="datetimeFigureOut">
              <a:rPr lang="en-GB" smtClean="0"/>
              <a:t>14/12/2024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286D79-EFC6-014D-40F3-68F8FB024E0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CA9D36-8240-DBBB-128E-9E573BE9AC2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C436C1-A97E-48B9-A38A-E4B8449736C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14307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B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6F15EC-E103-EA4C-8F3D-F70BFBFE368F}" type="datetimeFigureOut">
              <a:rPr lang="en-BD" smtClean="0"/>
              <a:t>12/14/2024</a:t>
            </a:fld>
            <a:endParaRPr lang="en-B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B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B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15D39E-BF79-5044-9B9C-292D64001D90}" type="slidenum">
              <a:rPr lang="en-BD" smtClean="0"/>
              <a:t>‹#›</a:t>
            </a:fld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13003438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61708" y="2091263"/>
            <a:ext cx="9068586" cy="2590800"/>
          </a:xfrm>
        </p:spPr>
        <p:txBody>
          <a:bodyPr tIns="45720" bIns="45720" anchor="ctr">
            <a:noAutofit/>
          </a:bodyPr>
          <a:lstStyle>
            <a:lvl1pPr algn="ctr">
              <a:lnSpc>
                <a:spcPct val="83000"/>
              </a:lnSpc>
              <a:defRPr lang="en-US" sz="72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62100" y="4682062"/>
            <a:ext cx="9070848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600" spc="8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453896" y="5211060"/>
            <a:ext cx="5905500" cy="228600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GB"/>
              <a:t>Title of the Project</a:t>
            </a:r>
            <a:endParaRPr lang="en-BD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19" y="5212080"/>
            <a:ext cx="2111881" cy="2286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9C29D53-9981-884B-B5B6-B5743DF81FD1}" type="slidenum">
              <a:rPr lang="en-BD" smtClean="0"/>
              <a:t>‹#›</a:t>
            </a:fld>
            <a:endParaRPr lang="en-BD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CC9C879-EF2D-BA4E-B6A9-D4377737278E}"/>
              </a:ext>
            </a:extLst>
          </p:cNvPr>
          <p:cNvSpPr/>
          <p:nvPr userDrawn="1"/>
        </p:nvSpPr>
        <p:spPr>
          <a:xfrm>
            <a:off x="0" y="0"/>
            <a:ext cx="12192000" cy="15622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D" sz="2400" dirty="0">
                <a:latin typeface="Arial" panose="020B0604020202020204" pitchFamily="34" charset="0"/>
                <a:cs typeface="Arial" panose="020B0604020202020204" pitchFamily="34" charset="0"/>
              </a:rPr>
              <a:t>EEE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xxx</a:t>
            </a:r>
            <a:r>
              <a:rPr lang="en-BD" sz="2400" dirty="0"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Course Title</a:t>
            </a:r>
            <a:r>
              <a:rPr lang="en-BD" sz="2400" dirty="0">
                <a:latin typeface="Arial" panose="020B0604020202020204" pitchFamily="34" charset="0"/>
                <a:cs typeface="Arial" panose="020B0604020202020204" pitchFamily="34" charset="0"/>
              </a:rPr>
              <a:t> Laboratory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BD" sz="2800" dirty="0">
                <a:latin typeface="Arial" panose="020B0604020202020204" pitchFamily="34" charset="0"/>
                <a:cs typeface="Arial" panose="020B0604020202020204" pitchFamily="34" charset="0"/>
              </a:rPr>
              <a:t>Jan 202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x </a:t>
            </a:r>
            <a:r>
              <a:rPr lang="en-BD" sz="2800" dirty="0">
                <a:latin typeface="Arial" panose="020B0604020202020204" pitchFamily="34" charset="0"/>
                <a:cs typeface="Arial" panose="020B0604020202020204" pitchFamily="34" charset="0"/>
              </a:rPr>
              <a:t>Level-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en-BD" sz="2800" dirty="0">
                <a:latin typeface="Arial" panose="020B0604020202020204" pitchFamily="34" charset="0"/>
                <a:cs typeface="Arial" panose="020B0604020202020204" pitchFamily="34" charset="0"/>
              </a:rPr>
              <a:t> Term-I Section 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Z</a:t>
            </a:r>
            <a:endParaRPr lang="en-BD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BD" sz="3600" dirty="0">
                <a:latin typeface="Arial" panose="020B0604020202020204" pitchFamily="34" charset="0"/>
                <a:cs typeface="Arial" panose="020B0604020202020204" pitchFamily="34" charset="0"/>
              </a:rPr>
              <a:t>Final Project Demonstration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799C6A4-662A-4C47-AB70-4A7A449F40AE}"/>
              </a:ext>
            </a:extLst>
          </p:cNvPr>
          <p:cNvSpPr/>
          <p:nvPr userDrawn="1"/>
        </p:nvSpPr>
        <p:spPr>
          <a:xfrm>
            <a:off x="0" y="5968657"/>
            <a:ext cx="12192000" cy="88934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tabLst>
                <a:tab pos="2865755" algn="ctr"/>
                <a:tab pos="5731510" algn="r"/>
              </a:tabLst>
            </a:pPr>
            <a:r>
              <a:rPr lang="en-US" sz="1800" cap="small" spc="16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Bangladesh University of Engineering and Technology</a:t>
            </a:r>
            <a:endParaRPr lang="en-GB" sz="18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algn="ctr"/>
            <a:r>
              <a:rPr lang="en-US" sz="1800" cap="small" spc="16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Department of Electrical and Electronic Engineering</a:t>
            </a:r>
            <a:endParaRPr lang="en-BD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89B5FDC4-269D-0A46-8DED-E482158D83E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84048"/>
          <a:stretch/>
        </p:blipFill>
        <p:spPr>
          <a:xfrm>
            <a:off x="1682496" y="6046044"/>
            <a:ext cx="793630" cy="734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8921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649038-E67C-F32D-3A4E-49766B9CE1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EEE 416 (2022) – Final Project Group A.XY</a:t>
            </a:r>
            <a:endParaRPr lang="en-BD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4079AD-4F4B-2A08-E54B-560665B9AB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BD"/>
              <a:t>Title of the Project</a:t>
            </a:r>
            <a:endParaRPr lang="en-BD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FBC4AE-B903-2951-368D-1CD59AE1F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29D53-9981-884B-B5B6-B5743DF81FD1}" type="slidenum">
              <a:rPr lang="en-BD" smtClean="0"/>
              <a:pPr/>
              <a:t>‹#›</a:t>
            </a:fld>
            <a:endParaRPr lang="en-BD" dirty="0"/>
          </a:p>
        </p:txBody>
      </p:sp>
    </p:spTree>
    <p:extLst>
      <p:ext uri="{BB962C8B-B14F-4D97-AF65-F5344CB8AC3E}">
        <p14:creationId xmlns:p14="http://schemas.microsoft.com/office/powerpoint/2010/main" val="32194308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7032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29D53-9981-884B-B5B6-B5743DF81FD1}" type="slidenum">
              <a:rPr lang="en-BD" smtClean="0"/>
              <a:t>‹#›</a:t>
            </a:fld>
            <a:endParaRPr lang="en-BD"/>
          </a:p>
        </p:txBody>
      </p:sp>
      <p:sp>
        <p:nvSpPr>
          <p:cNvPr id="9" name="Date Placeholder 5">
            <a:extLst>
              <a:ext uri="{FF2B5EF4-FFF2-40B4-BE49-F238E27FC236}">
                <a16:creationId xmlns:a16="http://schemas.microsoft.com/office/drawing/2014/main" id="{7A532869-E847-B04C-9454-B1BBC68D6D5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2486" y="6501637"/>
            <a:ext cx="4825314" cy="375412"/>
          </a:xfrm>
        </p:spPr>
        <p:txBody>
          <a:bodyPr/>
          <a:lstStyle/>
          <a:p>
            <a:r>
              <a:rPr lang="en-US"/>
              <a:t>EEE 416 (2022) – Final Project Group A.XY</a:t>
            </a:r>
            <a:endParaRPr lang="en-BD" dirty="0"/>
          </a:p>
        </p:txBody>
      </p:sp>
      <p:sp>
        <p:nvSpPr>
          <p:cNvPr id="10" name="Footer Placeholder 6">
            <a:extLst>
              <a:ext uri="{FF2B5EF4-FFF2-40B4-BE49-F238E27FC236}">
                <a16:creationId xmlns:a16="http://schemas.microsoft.com/office/drawing/2014/main" id="{39C3B094-71D1-654C-855E-07B8BFC1B4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57800" y="6482588"/>
            <a:ext cx="6153150" cy="375412"/>
          </a:xfrm>
        </p:spPr>
        <p:txBody>
          <a:bodyPr/>
          <a:lstStyle/>
          <a:p>
            <a:r>
              <a:rPr lang="en-BD" dirty="0"/>
              <a:t>Title of the Project</a:t>
            </a:r>
          </a:p>
        </p:txBody>
      </p:sp>
    </p:spTree>
    <p:extLst>
      <p:ext uri="{BB962C8B-B14F-4D97-AF65-F5344CB8AC3E}">
        <p14:creationId xmlns:p14="http://schemas.microsoft.com/office/powerpoint/2010/main" val="42374556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9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55898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7336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900" b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73368" y="2756581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29D53-9981-884B-B5B6-B5743DF81FD1}" type="slidenum">
              <a:rPr lang="en-BD" smtClean="0"/>
              <a:t>‹#›</a:t>
            </a:fld>
            <a:endParaRPr lang="en-BD"/>
          </a:p>
        </p:txBody>
      </p:sp>
      <p:sp>
        <p:nvSpPr>
          <p:cNvPr id="10" name="Date Placeholder 5">
            <a:extLst>
              <a:ext uri="{FF2B5EF4-FFF2-40B4-BE49-F238E27FC236}">
                <a16:creationId xmlns:a16="http://schemas.microsoft.com/office/drawing/2014/main" id="{3AA596F9-6385-224E-8B6A-509678335D1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2486" y="6501637"/>
            <a:ext cx="4825314" cy="375412"/>
          </a:xfrm>
        </p:spPr>
        <p:txBody>
          <a:bodyPr/>
          <a:lstStyle/>
          <a:p>
            <a:r>
              <a:rPr lang="en-US"/>
              <a:t>EEE 416 (2022) – Final Project Group A.XY</a:t>
            </a:r>
            <a:endParaRPr lang="en-BD" dirty="0"/>
          </a:p>
        </p:txBody>
      </p:sp>
      <p:sp>
        <p:nvSpPr>
          <p:cNvPr id="11" name="Footer Placeholder 6">
            <a:extLst>
              <a:ext uri="{FF2B5EF4-FFF2-40B4-BE49-F238E27FC236}">
                <a16:creationId xmlns:a16="http://schemas.microsoft.com/office/drawing/2014/main" id="{1CB05F73-B36B-5A48-81EA-E76B135758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57800" y="6482588"/>
            <a:ext cx="6153150" cy="375412"/>
          </a:xfrm>
        </p:spPr>
        <p:txBody>
          <a:bodyPr/>
          <a:lstStyle/>
          <a:p>
            <a:r>
              <a:rPr lang="en-BD" dirty="0"/>
              <a:t>Title of the Project</a:t>
            </a:r>
          </a:p>
        </p:txBody>
      </p:sp>
    </p:spTree>
    <p:extLst>
      <p:ext uri="{BB962C8B-B14F-4D97-AF65-F5344CB8AC3E}">
        <p14:creationId xmlns:p14="http://schemas.microsoft.com/office/powerpoint/2010/main" val="31840227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29D53-9981-884B-B5B6-B5743DF81FD1}" type="slidenum">
              <a:rPr lang="en-BD" smtClean="0"/>
              <a:t>‹#›</a:t>
            </a:fld>
            <a:endParaRPr lang="en-BD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4A8BE3A-860F-304A-9628-0D1C6721E98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2486" y="6501637"/>
            <a:ext cx="4825314" cy="375412"/>
          </a:xfrm>
        </p:spPr>
        <p:txBody>
          <a:bodyPr/>
          <a:lstStyle/>
          <a:p>
            <a:r>
              <a:rPr lang="en-US"/>
              <a:t>EEE 416 (2022) – Final Project Group A.XY</a:t>
            </a:r>
            <a:endParaRPr lang="en-BD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8BF763A-9E9F-6745-958E-87128C40B8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57800" y="6482588"/>
            <a:ext cx="6153150" cy="375412"/>
          </a:xfrm>
        </p:spPr>
        <p:txBody>
          <a:bodyPr/>
          <a:lstStyle/>
          <a:p>
            <a:r>
              <a:rPr lang="en-BD" dirty="0"/>
              <a:t>Title of the Project</a:t>
            </a:r>
          </a:p>
        </p:txBody>
      </p:sp>
    </p:spTree>
    <p:extLst>
      <p:ext uri="{BB962C8B-B14F-4D97-AF65-F5344CB8AC3E}">
        <p14:creationId xmlns:p14="http://schemas.microsoft.com/office/powerpoint/2010/main" val="14482207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29D53-9981-884B-B5B6-B5743DF81FD1}" type="slidenum">
              <a:rPr lang="en-BD" smtClean="0"/>
              <a:t>‹#›</a:t>
            </a:fld>
            <a:endParaRPr lang="en-BD"/>
          </a:p>
        </p:txBody>
      </p:sp>
      <p:sp>
        <p:nvSpPr>
          <p:cNvPr id="5" name="Date Placeholder 5">
            <a:extLst>
              <a:ext uri="{FF2B5EF4-FFF2-40B4-BE49-F238E27FC236}">
                <a16:creationId xmlns:a16="http://schemas.microsoft.com/office/drawing/2014/main" id="{7E522AF0-01E9-C04B-A4BD-1E790BA6B07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2486" y="6501637"/>
            <a:ext cx="4825314" cy="375412"/>
          </a:xfrm>
        </p:spPr>
        <p:txBody>
          <a:bodyPr/>
          <a:lstStyle/>
          <a:p>
            <a:r>
              <a:rPr lang="en-US"/>
              <a:t>EEE 416 (2022) – Final Project Group A.XY</a:t>
            </a:r>
            <a:endParaRPr lang="en-BD" dirty="0"/>
          </a:p>
        </p:txBody>
      </p:sp>
      <p:sp>
        <p:nvSpPr>
          <p:cNvPr id="6" name="Footer Placeholder 6">
            <a:extLst>
              <a:ext uri="{FF2B5EF4-FFF2-40B4-BE49-F238E27FC236}">
                <a16:creationId xmlns:a16="http://schemas.microsoft.com/office/drawing/2014/main" id="{6FE88DDB-FE65-5846-A692-EED395E9C2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57800" y="6482588"/>
            <a:ext cx="6153150" cy="375412"/>
          </a:xfrm>
        </p:spPr>
        <p:txBody>
          <a:bodyPr/>
          <a:lstStyle/>
          <a:p>
            <a:r>
              <a:rPr lang="en-BD" dirty="0"/>
              <a:t>Title of the Project</a:t>
            </a:r>
          </a:p>
        </p:txBody>
      </p:sp>
    </p:spTree>
    <p:extLst>
      <p:ext uri="{BB962C8B-B14F-4D97-AF65-F5344CB8AC3E}">
        <p14:creationId xmlns:p14="http://schemas.microsoft.com/office/powerpoint/2010/main" val="39704782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3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852ED7D-C8C9-FC45-9D41-2B197068D5F8}"/>
              </a:ext>
            </a:extLst>
          </p:cNvPr>
          <p:cNvSpPr/>
          <p:nvPr userDrawn="1"/>
        </p:nvSpPr>
        <p:spPr>
          <a:xfrm>
            <a:off x="1" y="6457189"/>
            <a:ext cx="12192000" cy="4131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D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459714"/>
            <a:ext cx="10058400" cy="7290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1493520"/>
            <a:ext cx="10058400" cy="45415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10950" y="6501638"/>
            <a:ext cx="521970" cy="30853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400" b="1">
                <a:solidFill>
                  <a:schemeClr val="bg1"/>
                </a:solidFill>
              </a:defRPr>
            </a:lvl1pPr>
          </a:lstStyle>
          <a:p>
            <a:fld id="{E9C29D53-9981-884B-B5B6-B5743DF81FD1}" type="slidenum">
              <a:rPr lang="en-BD" smtClean="0"/>
              <a:pPr/>
              <a:t>‹#›</a:t>
            </a:fld>
            <a:endParaRPr lang="en-BD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8D083A58-BF4A-C247-A39E-31621332A2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r="84048"/>
          <a:stretch/>
        </p:blipFill>
        <p:spPr>
          <a:xfrm>
            <a:off x="51125" y="6457189"/>
            <a:ext cx="381361" cy="352979"/>
          </a:xfrm>
          <a:prstGeom prst="rect">
            <a:avLst/>
          </a:prstGeom>
        </p:spPr>
      </p:pic>
      <p:sp>
        <p:nvSpPr>
          <p:cNvPr id="10" name="Date Placeholder 5">
            <a:extLst>
              <a:ext uri="{FF2B5EF4-FFF2-40B4-BE49-F238E27FC236}">
                <a16:creationId xmlns:a16="http://schemas.microsoft.com/office/drawing/2014/main" id="{576C60AE-BF9F-E948-A464-57EC6013BD0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32486" y="6501637"/>
            <a:ext cx="3968064" cy="39411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EEE </a:t>
            </a:r>
            <a:r>
              <a:rPr lang="en-US" dirty="0" err="1"/>
              <a:t>xyz</a:t>
            </a:r>
            <a:r>
              <a:rPr lang="en-US" dirty="0"/>
              <a:t> (202z) – Final Project Group A.XY</a:t>
            </a:r>
            <a:endParaRPr lang="en-BD" dirty="0"/>
          </a:p>
        </p:txBody>
      </p:sp>
      <p:sp>
        <p:nvSpPr>
          <p:cNvPr id="11" name="Footer Placeholder 6">
            <a:extLst>
              <a:ext uri="{FF2B5EF4-FFF2-40B4-BE49-F238E27FC236}">
                <a16:creationId xmlns:a16="http://schemas.microsoft.com/office/drawing/2014/main" id="{DCD1120D-AD02-624F-AC7B-A52A109ECB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400550" y="6507645"/>
            <a:ext cx="5000625" cy="375412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BD" dirty="0"/>
              <a:t>Title of the Project</a:t>
            </a:r>
          </a:p>
        </p:txBody>
      </p:sp>
    </p:spTree>
    <p:extLst>
      <p:ext uri="{BB962C8B-B14F-4D97-AF65-F5344CB8AC3E}">
        <p14:creationId xmlns:p14="http://schemas.microsoft.com/office/powerpoint/2010/main" val="41558277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3" r:id="rId3"/>
    <p:sldLayoutId id="2147483714" r:id="rId4"/>
    <p:sldLayoutId id="2147483715" r:id="rId5"/>
    <p:sldLayoutId id="2147483716" r:id="rId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40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Arial" panose="020B0604020202020204" pitchFamily="34" charset="0"/>
          <a:ea typeface="+mn-ea"/>
          <a:cs typeface="Arial" panose="020B0604020202020204" pitchFamily="34" charset="0"/>
        </a:defRPr>
      </a:lvl1pPr>
    </p:titleStyle>
    <p:bodyStyle>
      <a:lvl1pPr marL="182880" indent="-182880" algn="l" defTabSz="914400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000"/>
            <a:lum/>
          </a:blip>
          <a:srcRect/>
          <a:stretch>
            <a:fillRect l="-8000" r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46C925-AD3C-084C-A393-173805EA7D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0040" y="1771267"/>
            <a:ext cx="11201400" cy="1541744"/>
          </a:xfrm>
        </p:spPr>
        <p:txBody>
          <a:bodyPr/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 BIT SYNCHRONOUS COUNTER</a:t>
            </a:r>
            <a:endParaRPr lang="en-BD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73D65FC9-0D80-444D-8239-028EF0E63ED0}"/>
              </a:ext>
            </a:extLst>
          </p:cNvPr>
          <p:cNvSpPr txBox="1">
            <a:spLocks/>
          </p:cNvSpPr>
          <p:nvPr/>
        </p:nvSpPr>
        <p:spPr>
          <a:xfrm>
            <a:off x="3875060" y="5333200"/>
            <a:ext cx="2350475" cy="8854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 spc="8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1" dirty="0"/>
              <a:t>Rabeya Salam Munira</a:t>
            </a:r>
            <a:endParaRPr lang="en-BD" sz="1400" b="1" dirty="0"/>
          </a:p>
          <a:p>
            <a:r>
              <a:rPr lang="en-BD" sz="2000" dirty="0"/>
              <a:t>1</a:t>
            </a:r>
            <a:r>
              <a:rPr lang="en-US" sz="2000" dirty="0"/>
              <a:t>9</a:t>
            </a:r>
            <a:r>
              <a:rPr lang="en-BD" sz="2000" dirty="0"/>
              <a:t>06</a:t>
            </a:r>
            <a:r>
              <a:rPr lang="en-US" sz="2000" dirty="0"/>
              <a:t>141</a:t>
            </a:r>
            <a:endParaRPr lang="en-BD" sz="2000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C185C57D-A765-0B46-AE76-AD4244F426AB}"/>
              </a:ext>
            </a:extLst>
          </p:cNvPr>
          <p:cNvSpPr txBox="1">
            <a:spLocks/>
          </p:cNvSpPr>
          <p:nvPr/>
        </p:nvSpPr>
        <p:spPr>
          <a:xfrm>
            <a:off x="6117109" y="5333200"/>
            <a:ext cx="2350475" cy="8854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 spc="8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1" dirty="0" err="1"/>
              <a:t>Aliva</a:t>
            </a:r>
            <a:r>
              <a:rPr lang="en-US" sz="1400" b="1" dirty="0"/>
              <a:t> </a:t>
            </a:r>
            <a:r>
              <a:rPr lang="en-US" sz="1400" b="1" dirty="0" err="1"/>
              <a:t>Sadnim</a:t>
            </a:r>
            <a:r>
              <a:rPr lang="en-US" sz="1400" b="1" dirty="0"/>
              <a:t> Mahmud</a:t>
            </a:r>
            <a:endParaRPr lang="en-BD" sz="1400" b="1" dirty="0"/>
          </a:p>
          <a:p>
            <a:r>
              <a:rPr lang="en-BD" sz="2000" dirty="0"/>
              <a:t>1</a:t>
            </a:r>
            <a:r>
              <a:rPr lang="en-US" sz="2000" dirty="0"/>
              <a:t>9</a:t>
            </a:r>
            <a:r>
              <a:rPr lang="en-BD" sz="2000" dirty="0"/>
              <a:t>06</a:t>
            </a:r>
            <a:r>
              <a:rPr lang="en-US" sz="2000" dirty="0"/>
              <a:t>146</a:t>
            </a:r>
            <a:endParaRPr lang="en-BD" sz="2000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C7A885CF-D2B7-2D4F-9C5B-F2B757DB520C}"/>
              </a:ext>
            </a:extLst>
          </p:cNvPr>
          <p:cNvSpPr txBox="1">
            <a:spLocks/>
          </p:cNvSpPr>
          <p:nvPr/>
        </p:nvSpPr>
        <p:spPr>
          <a:xfrm>
            <a:off x="8490051" y="5323751"/>
            <a:ext cx="2350475" cy="8854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 spc="8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1" dirty="0"/>
              <a:t>Abrar </a:t>
            </a:r>
            <a:r>
              <a:rPr lang="en-US" sz="1400" b="1" dirty="0" err="1"/>
              <a:t>Faiaz</a:t>
            </a:r>
            <a:r>
              <a:rPr lang="en-US" sz="1400" b="1" dirty="0"/>
              <a:t> Eram </a:t>
            </a:r>
            <a:endParaRPr lang="en-BD" sz="1400" b="1" dirty="0"/>
          </a:p>
          <a:p>
            <a:r>
              <a:rPr lang="en-BD" sz="2000" dirty="0"/>
              <a:t>1</a:t>
            </a:r>
            <a:r>
              <a:rPr lang="en-US" sz="2000" dirty="0"/>
              <a:t>9</a:t>
            </a:r>
            <a:r>
              <a:rPr lang="en-BD" sz="2000" dirty="0"/>
              <a:t>06</a:t>
            </a:r>
            <a:r>
              <a:rPr lang="en-US" sz="2000" dirty="0"/>
              <a:t>167</a:t>
            </a:r>
            <a:endParaRPr lang="en-BD" sz="2000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6D4ABD83-8F2E-FD4E-B18C-2299D6E2E152}"/>
              </a:ext>
            </a:extLst>
          </p:cNvPr>
          <p:cNvSpPr txBox="1">
            <a:spLocks/>
          </p:cNvSpPr>
          <p:nvPr/>
        </p:nvSpPr>
        <p:spPr>
          <a:xfrm>
            <a:off x="2834641" y="2946380"/>
            <a:ext cx="6170054" cy="6843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 spc="8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BD" sz="2800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Submitted by – Group </a:t>
            </a:r>
            <a:r>
              <a:rPr lang="en-US" sz="2800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04</a:t>
            </a:r>
            <a:endParaRPr lang="en-BD" sz="2800" cap="small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74D790-E73F-7D4F-8076-2A1F198D2A5C}"/>
              </a:ext>
            </a:extLst>
          </p:cNvPr>
          <p:cNvSpPr txBox="1"/>
          <p:nvPr/>
        </p:nvSpPr>
        <p:spPr>
          <a:xfrm>
            <a:off x="9209846" y="2191542"/>
            <a:ext cx="3261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D" dirty="0">
                <a:solidFill>
                  <a:srgbClr val="0432FF"/>
                </a:solidFill>
              </a:rPr>
              <a:t>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F151145-FF9D-D648-9B44-04EEC1AA11EF}"/>
              </a:ext>
            </a:extLst>
          </p:cNvPr>
          <p:cNvSpPr txBox="1"/>
          <p:nvPr/>
        </p:nvSpPr>
        <p:spPr>
          <a:xfrm>
            <a:off x="512894" y="2516355"/>
            <a:ext cx="3261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BD" dirty="0">
              <a:solidFill>
                <a:srgbClr val="0432FF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3DD0E05-51B9-E2C7-6B9F-CEA793A4CAC3}"/>
              </a:ext>
            </a:extLst>
          </p:cNvPr>
          <p:cNvSpPr/>
          <p:nvPr/>
        </p:nvSpPr>
        <p:spPr>
          <a:xfrm>
            <a:off x="1524" y="0"/>
            <a:ext cx="12192000" cy="1577329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EEE 468 – VLSI Laboratory</a:t>
            </a:r>
          </a:p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Jan 2024 Level -4 Term -2</a:t>
            </a:r>
          </a:p>
          <a:p>
            <a:pPr algn="ctr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Final Project Demonstration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83D13A8-5A17-486B-E9DF-E5C58CDE53BA}"/>
              </a:ext>
            </a:extLst>
          </p:cNvPr>
          <p:cNvSpPr txBox="1"/>
          <p:nvPr/>
        </p:nvSpPr>
        <p:spPr>
          <a:xfrm>
            <a:off x="1527048" y="5335448"/>
            <a:ext cx="2226286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 err="1"/>
              <a:t>Rokon</a:t>
            </a:r>
            <a:r>
              <a:rPr lang="en-US" sz="1400" b="1" dirty="0"/>
              <a:t> Uddin Mahmud</a:t>
            </a:r>
            <a:endParaRPr lang="en-BD" sz="1400" b="1" dirty="0"/>
          </a:p>
          <a:p>
            <a:r>
              <a:rPr lang="en-US" sz="2000" dirty="0"/>
              <a:t>     </a:t>
            </a:r>
            <a:r>
              <a:rPr lang="en-BD" sz="2000" dirty="0"/>
              <a:t>1</a:t>
            </a:r>
            <a:r>
              <a:rPr lang="en-US" sz="2000" dirty="0"/>
              <a:t>9</a:t>
            </a:r>
            <a:r>
              <a:rPr lang="en-BD" sz="2000" dirty="0"/>
              <a:t>06</a:t>
            </a:r>
            <a:r>
              <a:rPr lang="en-US" sz="2000" dirty="0"/>
              <a:t>140</a:t>
            </a:r>
            <a:endParaRPr lang="en-BD" sz="2000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ECE7F45E-D5EC-D44B-4184-7635161719F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7674"/>
          <a:stretch/>
        </p:blipFill>
        <p:spPr>
          <a:xfrm>
            <a:off x="1801481" y="3889476"/>
            <a:ext cx="1647186" cy="145003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F2139805-9863-F9E4-184E-8C2037216D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1821" y="3889476"/>
            <a:ext cx="1616951" cy="14342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9822943-DA6D-D9F8-22AF-B77A5BBCD5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04695" y="3830060"/>
            <a:ext cx="1478999" cy="149369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9EE9EA4-C7F8-8944-54C4-C6BB71E6AD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71526" y="3875524"/>
            <a:ext cx="1661694" cy="1448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2465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7CEC7B-008E-F268-6268-3ECFD6C2E3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685FBA-9024-73EE-57CE-6B6F51AC53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Directed Testbench analysis: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096B82-270C-8866-3E8A-5AB988CE24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EEE 468 (2024) – Final Project Group 05</a:t>
            </a:r>
            <a:endParaRPr lang="en-BD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926FDD-AE7E-5F2E-DBF0-D34AEAD17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99541" y="6455694"/>
            <a:ext cx="5000625" cy="375412"/>
          </a:xfrm>
        </p:spPr>
        <p:txBody>
          <a:bodyPr/>
          <a:lstStyle/>
          <a:p>
            <a:r>
              <a:rPr lang="en-US" dirty="0"/>
              <a:t>12 Bits Synchronous Counter </a:t>
            </a:r>
            <a:endParaRPr lang="en-BD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FBC6EB-04B7-B7FF-8392-46E55C36E2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29D53-9981-884B-B5B6-B5743DF81FD1}" type="slidenum">
              <a:rPr lang="en-BD" smtClean="0"/>
              <a:pPr/>
              <a:t>10</a:t>
            </a:fld>
            <a:endParaRPr lang="en-BD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2D6E91-842F-55B8-A66A-D0BA90D5A72C}"/>
              </a:ext>
            </a:extLst>
          </p:cNvPr>
          <p:cNvSpPr txBox="1"/>
          <p:nvPr/>
        </p:nvSpPr>
        <p:spPr>
          <a:xfrm>
            <a:off x="961053" y="1698171"/>
            <a:ext cx="1576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Waveform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0A4EC7-3B59-D31E-5C37-16D7D37D23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580" b="40639"/>
          <a:stretch/>
        </p:blipFill>
        <p:spPr bwMode="auto">
          <a:xfrm>
            <a:off x="961053" y="2476621"/>
            <a:ext cx="10164147" cy="264522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3908508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BC15A6-B6A8-D816-AF35-B4246D9863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F18C70-CAF8-DE99-C4D5-33A7D4F46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Layered Verification: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3F170B-6F6C-7CE9-FB61-5B4EEE325A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EEE 468 (2024) – Final Project Group 05</a:t>
            </a:r>
            <a:endParaRPr lang="en-BD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0A4034-C2D0-030F-7084-AD56E61885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335480" y="6507645"/>
            <a:ext cx="4065695" cy="375412"/>
          </a:xfrm>
        </p:spPr>
        <p:txBody>
          <a:bodyPr/>
          <a:lstStyle/>
          <a:p>
            <a:pPr algn="ctr"/>
            <a:r>
              <a:rPr lang="en-US" dirty="0"/>
              <a:t>12 Bits Synchronous Counter </a:t>
            </a:r>
            <a:endParaRPr lang="en-BD" dirty="0"/>
          </a:p>
          <a:p>
            <a:pPr algn="ctr"/>
            <a:endParaRPr lang="en-BD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CD9D10-EA3B-2373-7A27-AFC14808B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29D53-9981-884B-B5B6-B5743DF81FD1}" type="slidenum">
              <a:rPr lang="en-BD" smtClean="0"/>
              <a:pPr/>
              <a:t>11</a:t>
            </a:fld>
            <a:endParaRPr lang="en-BD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DCC035-4E64-3889-1F4F-87AACF8259ED}"/>
              </a:ext>
            </a:extLst>
          </p:cNvPr>
          <p:cNvSpPr txBox="1"/>
          <p:nvPr/>
        </p:nvSpPr>
        <p:spPr>
          <a:xfrm>
            <a:off x="1427584" y="1464906"/>
            <a:ext cx="2575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Code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43FE9E-35D4-BD06-0C75-6640FD835669}"/>
              </a:ext>
            </a:extLst>
          </p:cNvPr>
          <p:cNvSpPr txBox="1"/>
          <p:nvPr/>
        </p:nvSpPr>
        <p:spPr>
          <a:xfrm>
            <a:off x="1722664" y="1860202"/>
            <a:ext cx="2575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Interface</a:t>
            </a:r>
          </a:p>
        </p:txBody>
      </p:sp>
      <p:pic>
        <p:nvPicPr>
          <p:cNvPr id="10" name="Picture 9"/>
          <p:cNvPicPr/>
          <p:nvPr/>
        </p:nvPicPr>
        <p:blipFill>
          <a:blip r:embed="rId2"/>
          <a:stretch>
            <a:fillRect/>
          </a:stretch>
        </p:blipFill>
        <p:spPr>
          <a:xfrm>
            <a:off x="2416518" y="2331517"/>
            <a:ext cx="5539740" cy="3672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7219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47ADE7-9B71-9C65-88A6-9C0FE2C9A6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F18A77-D6EF-E0CE-EB8E-C1BD789D2E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Layered Verification: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7DEDB7-32F1-FF79-13E8-F6AB16CBF9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EEE 468 (2024) – Final Project Group 05</a:t>
            </a:r>
            <a:endParaRPr lang="en-BD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75D12F-49BC-0A4D-3A3C-C13CA8F13B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335480" y="6507645"/>
            <a:ext cx="4065695" cy="375412"/>
          </a:xfrm>
        </p:spPr>
        <p:txBody>
          <a:bodyPr/>
          <a:lstStyle/>
          <a:p>
            <a:pPr algn="ctr"/>
            <a:r>
              <a:rPr lang="en-US" dirty="0"/>
              <a:t>12 Bits Synchronous Counter </a:t>
            </a:r>
            <a:endParaRPr lang="en-BD" dirty="0"/>
          </a:p>
          <a:p>
            <a:pPr algn="ctr"/>
            <a:endParaRPr lang="en-BD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AFFC4C-E6BC-3789-C702-8F248578BD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29D53-9981-884B-B5B6-B5743DF81FD1}" type="slidenum">
              <a:rPr lang="en-BD" smtClean="0"/>
              <a:pPr/>
              <a:t>12</a:t>
            </a:fld>
            <a:endParaRPr lang="en-BD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AA2E20-F0E0-3040-EF8F-9959B2FC4D52}"/>
              </a:ext>
            </a:extLst>
          </p:cNvPr>
          <p:cNvSpPr txBox="1"/>
          <p:nvPr/>
        </p:nvSpPr>
        <p:spPr>
          <a:xfrm>
            <a:off x="1427584" y="1464906"/>
            <a:ext cx="2575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Code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01C343-FFB1-2F93-1F70-FAB0CF0FC61B}"/>
              </a:ext>
            </a:extLst>
          </p:cNvPr>
          <p:cNvSpPr txBox="1"/>
          <p:nvPr/>
        </p:nvSpPr>
        <p:spPr>
          <a:xfrm>
            <a:off x="1722664" y="1860202"/>
            <a:ext cx="2575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Transaction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19" y="2318043"/>
            <a:ext cx="5131274" cy="1583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5345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47ADE7-9B71-9C65-88A6-9C0FE2C9A6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F18A77-D6EF-E0CE-EB8E-C1BD789D2E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Layered Verification: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7DEDB7-32F1-FF79-13E8-F6AB16CBF9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EEE 468 (2024) – Final Project Group 05</a:t>
            </a:r>
            <a:endParaRPr lang="en-BD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75D12F-49BC-0A4D-3A3C-C13CA8F13B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335480" y="6507645"/>
            <a:ext cx="4065695" cy="375412"/>
          </a:xfrm>
        </p:spPr>
        <p:txBody>
          <a:bodyPr/>
          <a:lstStyle/>
          <a:p>
            <a:pPr algn="ctr"/>
            <a:r>
              <a:rPr lang="en-US" dirty="0"/>
              <a:t>12 Bits Synchronous Counter </a:t>
            </a:r>
            <a:endParaRPr lang="en-BD" dirty="0"/>
          </a:p>
          <a:p>
            <a:pPr algn="ctr"/>
            <a:endParaRPr lang="en-BD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AFFC4C-E6BC-3789-C702-8F248578BD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29D53-9981-884B-B5B6-B5743DF81FD1}" type="slidenum">
              <a:rPr lang="en-BD" smtClean="0"/>
              <a:pPr/>
              <a:t>13</a:t>
            </a:fld>
            <a:endParaRPr lang="en-BD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AA2E20-F0E0-3040-EF8F-9959B2FC4D52}"/>
              </a:ext>
            </a:extLst>
          </p:cNvPr>
          <p:cNvSpPr txBox="1"/>
          <p:nvPr/>
        </p:nvSpPr>
        <p:spPr>
          <a:xfrm>
            <a:off x="1427584" y="1464906"/>
            <a:ext cx="2575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Code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01C343-FFB1-2F93-1F70-FAB0CF0FC61B}"/>
              </a:ext>
            </a:extLst>
          </p:cNvPr>
          <p:cNvSpPr txBox="1"/>
          <p:nvPr/>
        </p:nvSpPr>
        <p:spPr>
          <a:xfrm>
            <a:off x="1722664" y="1860202"/>
            <a:ext cx="2575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Generator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5045" y="2509619"/>
            <a:ext cx="7706801" cy="334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2828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F81F8B-46F6-441F-5E6E-827ECBA7AA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602FA1-0E89-53CE-A732-FCF057E9E3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Layered Verification: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B4DD2A-53B7-DA45-D229-E41DA3C41D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EEE 468 (2024) – Final Project Group 05</a:t>
            </a:r>
            <a:endParaRPr lang="en-BD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67BDC9-8763-74EB-C9E0-339859EE8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335480" y="6507645"/>
            <a:ext cx="4065695" cy="375412"/>
          </a:xfrm>
        </p:spPr>
        <p:txBody>
          <a:bodyPr/>
          <a:lstStyle/>
          <a:p>
            <a:pPr algn="ctr"/>
            <a:r>
              <a:rPr lang="en-US" dirty="0"/>
              <a:t>12 Bits Synchronous Counter </a:t>
            </a:r>
            <a:endParaRPr lang="en-BD" dirty="0"/>
          </a:p>
          <a:p>
            <a:pPr algn="ctr"/>
            <a:endParaRPr lang="en-BD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53A7D7-AAEB-3D74-C156-0F3F7D7CC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29D53-9981-884B-B5B6-B5743DF81FD1}" type="slidenum">
              <a:rPr lang="en-BD" smtClean="0"/>
              <a:pPr/>
              <a:t>14</a:t>
            </a:fld>
            <a:endParaRPr lang="en-BD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2DA5502-8387-FCC6-2DDB-E07EEB012FBC}"/>
              </a:ext>
            </a:extLst>
          </p:cNvPr>
          <p:cNvSpPr txBox="1"/>
          <p:nvPr/>
        </p:nvSpPr>
        <p:spPr>
          <a:xfrm>
            <a:off x="1427584" y="1464906"/>
            <a:ext cx="2575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Code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70835F-D789-CBAD-6A53-C97EBE167A1F}"/>
              </a:ext>
            </a:extLst>
          </p:cNvPr>
          <p:cNvSpPr txBox="1"/>
          <p:nvPr/>
        </p:nvSpPr>
        <p:spPr>
          <a:xfrm>
            <a:off x="1722664" y="1860202"/>
            <a:ext cx="2575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Driver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8229" y="2229535"/>
            <a:ext cx="6942708" cy="4134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0733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1AEBCC-5FB8-16A4-FC0A-92FB3EDCD3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5AECEB-8EAB-73DB-2AB7-282064AA5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Layered Verification: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5AA2DA-FC7A-F3BA-5412-719342E14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EEE 468 (2024) – Final Project Group 05</a:t>
            </a:r>
            <a:endParaRPr lang="en-BD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0FD04E-B768-7F7F-CA42-7C4AEB27B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335480" y="6507645"/>
            <a:ext cx="4065695" cy="375412"/>
          </a:xfrm>
        </p:spPr>
        <p:txBody>
          <a:bodyPr/>
          <a:lstStyle/>
          <a:p>
            <a:pPr algn="ctr"/>
            <a:r>
              <a:rPr lang="en-US" dirty="0"/>
              <a:t>12 Bits Synchronous Counter </a:t>
            </a:r>
            <a:endParaRPr lang="en-BD" dirty="0"/>
          </a:p>
          <a:p>
            <a:pPr algn="ctr"/>
            <a:endParaRPr lang="en-BD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AB24DC-C7F4-583B-D610-E002F5DF4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29D53-9981-884B-B5B6-B5743DF81FD1}" type="slidenum">
              <a:rPr lang="en-BD" smtClean="0"/>
              <a:pPr/>
              <a:t>15</a:t>
            </a:fld>
            <a:endParaRPr lang="en-BD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85EC83-24CE-271B-F798-6AD4B486D657}"/>
              </a:ext>
            </a:extLst>
          </p:cNvPr>
          <p:cNvSpPr txBox="1"/>
          <p:nvPr/>
        </p:nvSpPr>
        <p:spPr>
          <a:xfrm>
            <a:off x="1427584" y="1464906"/>
            <a:ext cx="2575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Code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B6BE54-410A-6CFE-2B37-E34037836928}"/>
              </a:ext>
            </a:extLst>
          </p:cNvPr>
          <p:cNvSpPr txBox="1"/>
          <p:nvPr/>
        </p:nvSpPr>
        <p:spPr>
          <a:xfrm>
            <a:off x="1722664" y="1860202"/>
            <a:ext cx="2575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Monitor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D562826-7C12-22DD-0ADC-D4074E9CAF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3609"/>
          <a:stretch/>
        </p:blipFill>
        <p:spPr bwMode="auto">
          <a:xfrm>
            <a:off x="432486" y="2610119"/>
            <a:ext cx="5035253" cy="272034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1C73EAD-45EC-3685-84FB-E27A6035AAE1}"/>
              </a:ext>
            </a:extLst>
          </p:cNvPr>
          <p:cNvCxnSpPr/>
          <p:nvPr/>
        </p:nvCxnSpPr>
        <p:spPr>
          <a:xfrm>
            <a:off x="5878286" y="1188720"/>
            <a:ext cx="0" cy="498814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2F2DB435-543F-8AEC-9398-6C0F2875E9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610119"/>
            <a:ext cx="5763207" cy="2099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7639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F330C1-E2B8-656B-1294-F1C61E7EE9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101EB-DC16-E7C1-709B-0A39BD9800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Layered Verification: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F10D08-1002-370D-C937-401C3C32CB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EEE 468 (2024) – Final Project Group 05</a:t>
            </a:r>
            <a:endParaRPr lang="en-BD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4A4382-AE65-3C46-0F7E-A3A23B568A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335480" y="6507645"/>
            <a:ext cx="4065695" cy="375412"/>
          </a:xfrm>
        </p:spPr>
        <p:txBody>
          <a:bodyPr/>
          <a:lstStyle/>
          <a:p>
            <a:pPr algn="ctr"/>
            <a:r>
              <a:rPr lang="en-US" dirty="0"/>
              <a:t>12 Bits Synchronous Counter </a:t>
            </a:r>
            <a:endParaRPr lang="en-BD" dirty="0"/>
          </a:p>
          <a:p>
            <a:pPr algn="ctr"/>
            <a:endParaRPr lang="en-BD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F73AC-5A6B-7216-705A-29E8B4F54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29D53-9981-884B-B5B6-B5743DF81FD1}" type="slidenum">
              <a:rPr lang="en-BD" smtClean="0"/>
              <a:pPr/>
              <a:t>16</a:t>
            </a:fld>
            <a:endParaRPr lang="en-BD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314CBD-A21F-E7E3-CB5E-B649E830D91B}"/>
              </a:ext>
            </a:extLst>
          </p:cNvPr>
          <p:cNvSpPr txBox="1"/>
          <p:nvPr/>
        </p:nvSpPr>
        <p:spPr>
          <a:xfrm>
            <a:off x="1427584" y="1464906"/>
            <a:ext cx="2575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Code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3FE559-3B59-E0DC-C801-73311B00A114}"/>
              </a:ext>
            </a:extLst>
          </p:cNvPr>
          <p:cNvSpPr txBox="1"/>
          <p:nvPr/>
        </p:nvSpPr>
        <p:spPr>
          <a:xfrm>
            <a:off x="1722664" y="1860202"/>
            <a:ext cx="2575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Coverage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0759A6-B647-FB57-F711-914E605068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246" y="2358610"/>
            <a:ext cx="5404332" cy="3280903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B3F826A-FF80-8958-2D7B-F7B87004B6FE}"/>
              </a:ext>
            </a:extLst>
          </p:cNvPr>
          <p:cNvCxnSpPr/>
          <p:nvPr/>
        </p:nvCxnSpPr>
        <p:spPr>
          <a:xfrm>
            <a:off x="5878286" y="1188720"/>
            <a:ext cx="0" cy="498814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30F587CE-704C-17DC-97A2-8A135C8368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2859" y="2835754"/>
            <a:ext cx="5383762" cy="2308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8362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F137D9-FC43-AFB1-4862-CC7E40869D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978CBA-DB9B-3BC5-79B6-362EE960B5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Layered Verification: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BCD8CF-4501-71B7-6AC7-754D3B138C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EEE 468 (2024) – Final Project Group 05</a:t>
            </a:r>
            <a:endParaRPr lang="en-BD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8C3E35-280F-E5B2-9D96-07C9F3950C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335480" y="6507645"/>
            <a:ext cx="4065695" cy="375412"/>
          </a:xfrm>
        </p:spPr>
        <p:txBody>
          <a:bodyPr/>
          <a:lstStyle/>
          <a:p>
            <a:pPr algn="ctr"/>
            <a:r>
              <a:rPr lang="en-US" dirty="0"/>
              <a:t>12 Bits Synchronous Counter </a:t>
            </a:r>
            <a:endParaRPr lang="en-BD" dirty="0"/>
          </a:p>
          <a:p>
            <a:pPr algn="ctr"/>
            <a:endParaRPr lang="en-BD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4230D0-F44C-F358-FBF1-D8C87E4B8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29D53-9981-884B-B5B6-B5743DF81FD1}" type="slidenum">
              <a:rPr lang="en-BD" smtClean="0"/>
              <a:pPr/>
              <a:t>17</a:t>
            </a:fld>
            <a:endParaRPr lang="en-BD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C6C503-7158-F969-5F8F-D54F7DE26153}"/>
              </a:ext>
            </a:extLst>
          </p:cNvPr>
          <p:cNvSpPr txBox="1"/>
          <p:nvPr/>
        </p:nvSpPr>
        <p:spPr>
          <a:xfrm>
            <a:off x="1427584" y="1464906"/>
            <a:ext cx="2575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Code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C2110E-9340-EDD4-052D-8D5417054016}"/>
              </a:ext>
            </a:extLst>
          </p:cNvPr>
          <p:cNvSpPr txBox="1"/>
          <p:nvPr/>
        </p:nvSpPr>
        <p:spPr>
          <a:xfrm>
            <a:off x="1722664" y="1860202"/>
            <a:ext cx="2575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Scoreboard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CDA12C6-9391-6728-8289-5DF9162EEF2C}"/>
              </a:ext>
            </a:extLst>
          </p:cNvPr>
          <p:cNvCxnSpPr/>
          <p:nvPr/>
        </p:nvCxnSpPr>
        <p:spPr>
          <a:xfrm>
            <a:off x="5878286" y="1188720"/>
            <a:ext cx="0" cy="498814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C58F30E7-EE7F-E242-C591-E125AAFD75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024" y="2246582"/>
            <a:ext cx="5180042" cy="34474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E2EDAD8-2BA1-8868-9A99-8BE79F90F2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050374"/>
            <a:ext cx="5623246" cy="309241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BB5625A-C313-EDC8-B687-3CBF0B5445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6070" y="4621589"/>
            <a:ext cx="5289911" cy="986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8107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B7A7B2-70CB-BEB5-583A-BC0E37343D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FC4A7-E2B0-BD4B-9307-780DBA2D08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Layered Verification: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27246D-A494-B6E9-67A5-2C159D36CA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EEE 468 (2024) – Final Project Group 05</a:t>
            </a:r>
            <a:endParaRPr lang="en-BD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468E24-7395-A3D5-AA75-64B59DE272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335480" y="6507645"/>
            <a:ext cx="4065695" cy="375412"/>
          </a:xfrm>
        </p:spPr>
        <p:txBody>
          <a:bodyPr/>
          <a:lstStyle/>
          <a:p>
            <a:pPr algn="ctr"/>
            <a:r>
              <a:rPr lang="en-US" dirty="0"/>
              <a:t>12 Bits Synchronous Counter </a:t>
            </a:r>
            <a:endParaRPr lang="en-BD" dirty="0"/>
          </a:p>
          <a:p>
            <a:pPr algn="ctr"/>
            <a:endParaRPr lang="en-BD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35E385-973E-DBFA-6ED5-47FEECF2B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29D53-9981-884B-B5B6-B5743DF81FD1}" type="slidenum">
              <a:rPr lang="en-BD" smtClean="0"/>
              <a:pPr/>
              <a:t>18</a:t>
            </a:fld>
            <a:endParaRPr lang="en-BD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FAA81B-739C-741D-EB15-A4AC768BD862}"/>
              </a:ext>
            </a:extLst>
          </p:cNvPr>
          <p:cNvSpPr txBox="1"/>
          <p:nvPr/>
        </p:nvSpPr>
        <p:spPr>
          <a:xfrm>
            <a:off x="1427584" y="1464906"/>
            <a:ext cx="2575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Code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5D6F27B-E471-2BBB-AE0B-DBD6BE68AD0E}"/>
              </a:ext>
            </a:extLst>
          </p:cNvPr>
          <p:cNvSpPr txBox="1"/>
          <p:nvPr/>
        </p:nvSpPr>
        <p:spPr>
          <a:xfrm>
            <a:off x="1722664" y="1860202"/>
            <a:ext cx="2575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Environment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741" y="2229534"/>
            <a:ext cx="5547938" cy="375532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t="45860"/>
          <a:stretch/>
        </p:blipFill>
        <p:spPr>
          <a:xfrm>
            <a:off x="6096000" y="1878306"/>
            <a:ext cx="5679248" cy="1963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8000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47ADE7-9B71-9C65-88A6-9C0FE2C9A6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F18A77-D6EF-E0CE-EB8E-C1BD789D2E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Layered Verification: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7DEDB7-32F1-FF79-13E8-F6AB16CBF9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EEE 468 (2024) – Final Project Group 05</a:t>
            </a:r>
            <a:endParaRPr lang="en-BD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75D12F-49BC-0A4D-3A3C-C13CA8F13B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335480" y="6507645"/>
            <a:ext cx="4065695" cy="375412"/>
          </a:xfrm>
        </p:spPr>
        <p:txBody>
          <a:bodyPr/>
          <a:lstStyle/>
          <a:p>
            <a:pPr algn="ctr"/>
            <a:r>
              <a:rPr lang="en-US" dirty="0"/>
              <a:t>12 Bits Synchronous Counter </a:t>
            </a:r>
            <a:endParaRPr lang="en-BD" dirty="0"/>
          </a:p>
          <a:p>
            <a:pPr algn="ctr"/>
            <a:endParaRPr lang="en-BD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AFFC4C-E6BC-3789-C702-8F248578BD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29D53-9981-884B-B5B6-B5743DF81FD1}" type="slidenum">
              <a:rPr lang="en-BD" smtClean="0"/>
              <a:pPr/>
              <a:t>19</a:t>
            </a:fld>
            <a:endParaRPr lang="en-BD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AA2E20-F0E0-3040-EF8F-9959B2FC4D52}"/>
              </a:ext>
            </a:extLst>
          </p:cNvPr>
          <p:cNvSpPr txBox="1"/>
          <p:nvPr/>
        </p:nvSpPr>
        <p:spPr>
          <a:xfrm>
            <a:off x="1427584" y="1464906"/>
            <a:ext cx="2575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Code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01C343-FFB1-2F93-1F70-FAB0CF0FC61B}"/>
              </a:ext>
            </a:extLst>
          </p:cNvPr>
          <p:cNvSpPr txBox="1"/>
          <p:nvPr/>
        </p:nvSpPr>
        <p:spPr>
          <a:xfrm>
            <a:off x="1722664" y="1860202"/>
            <a:ext cx="2575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Testbench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3940" y="2419809"/>
            <a:ext cx="8154107" cy="3686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8351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3012B-84B9-7349-A96C-D843A3695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D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E5899E-188D-E346-BD75-A52C25C2CF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Abstract</a:t>
            </a:r>
            <a:endParaRPr lang="en-BD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en-BD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RTL code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Directed Testbench code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Layered Verification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Synthesis Optimization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PnR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Optimization</a:t>
            </a:r>
            <a:endParaRPr lang="en-BD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016421-CA9E-E344-9555-2F9A2A519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0950" y="6501638"/>
            <a:ext cx="521970" cy="308530"/>
          </a:xfrm>
        </p:spPr>
        <p:txBody>
          <a:bodyPr/>
          <a:lstStyle/>
          <a:p>
            <a:fld id="{E9C29D53-9981-884B-B5B6-B5743DF81FD1}" type="slidenum">
              <a:rPr lang="en-BD" smtClean="0"/>
              <a:t>2</a:t>
            </a:fld>
            <a:endParaRPr lang="en-BD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4EB6EC-D213-9F48-8356-86C62AC118F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2486" y="6501637"/>
            <a:ext cx="4825314" cy="375412"/>
          </a:xfrm>
        </p:spPr>
        <p:txBody>
          <a:bodyPr/>
          <a:lstStyle/>
          <a:p>
            <a:r>
              <a:rPr lang="en-US" dirty="0"/>
              <a:t>EEE 468 (2024) – Final Project Group 05</a:t>
            </a:r>
            <a:endParaRPr lang="en-BD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9B0E6E-7910-2644-9BBD-C431B66BAC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57800" y="6482588"/>
            <a:ext cx="6153150" cy="375412"/>
          </a:xfrm>
        </p:spPr>
        <p:txBody>
          <a:bodyPr/>
          <a:lstStyle/>
          <a:p>
            <a:r>
              <a:rPr lang="en-US" dirty="0"/>
              <a:t>12 Bits Synchronous Counter </a:t>
            </a:r>
            <a:endParaRPr lang="en-BD" dirty="0"/>
          </a:p>
        </p:txBody>
      </p:sp>
    </p:spTree>
    <p:extLst>
      <p:ext uri="{BB962C8B-B14F-4D97-AF65-F5344CB8AC3E}">
        <p14:creationId xmlns:p14="http://schemas.microsoft.com/office/powerpoint/2010/main" val="20973285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A9B6F6-F346-BF51-87F8-D0BE36AAE3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Layered Verification: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4EBF22-F1DD-122F-8F35-E4390261D8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EEE 468 (2024) – Final Project Group 05</a:t>
            </a:r>
            <a:endParaRPr lang="en-BD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794B63-1E80-B2E3-F074-31E9BFA688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335480" y="6507645"/>
            <a:ext cx="4065695" cy="375412"/>
          </a:xfrm>
        </p:spPr>
        <p:txBody>
          <a:bodyPr/>
          <a:lstStyle/>
          <a:p>
            <a:pPr algn="ctr"/>
            <a:r>
              <a:rPr lang="en-US" dirty="0"/>
              <a:t>12 Bits Synchronous Counter </a:t>
            </a:r>
            <a:endParaRPr lang="en-BD" dirty="0"/>
          </a:p>
          <a:p>
            <a:pPr algn="ctr"/>
            <a:endParaRPr lang="en-BD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F2DF18-31DE-EE2E-F0E8-5C301DD3D9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29D53-9981-884B-B5B6-B5743DF81FD1}" type="slidenum">
              <a:rPr lang="en-BD" smtClean="0"/>
              <a:pPr/>
              <a:t>20</a:t>
            </a:fld>
            <a:endParaRPr lang="en-BD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AA2EAA-5A8C-7F5F-C1F2-6A4864D67915}"/>
              </a:ext>
            </a:extLst>
          </p:cNvPr>
          <p:cNvSpPr txBox="1"/>
          <p:nvPr/>
        </p:nvSpPr>
        <p:spPr>
          <a:xfrm>
            <a:off x="1427584" y="1464906"/>
            <a:ext cx="2575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</a:p>
        </p:txBody>
      </p:sp>
      <p:pic>
        <p:nvPicPr>
          <p:cNvPr id="9" name="Picture 8"/>
          <p:cNvPicPr/>
          <p:nvPr/>
        </p:nvPicPr>
        <p:blipFill>
          <a:blip r:embed="rId2"/>
          <a:stretch>
            <a:fillRect/>
          </a:stretch>
        </p:blipFill>
        <p:spPr>
          <a:xfrm>
            <a:off x="1734248" y="5251149"/>
            <a:ext cx="6879696" cy="110327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4248" y="1934899"/>
            <a:ext cx="6015958" cy="3175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5023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554ED8-9093-F487-44C4-46BDC893CD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FC2704-0060-BDF0-5E70-A2A5636B11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Layered Verification: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8B5CE2-BF10-14AD-9466-81013C7A4F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EEE 468 (2024) – Final Project Group 05</a:t>
            </a:r>
            <a:endParaRPr lang="en-BD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02104-265B-5A77-2EAD-9EAD675CA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335480" y="6507645"/>
            <a:ext cx="4065695" cy="375412"/>
          </a:xfrm>
        </p:spPr>
        <p:txBody>
          <a:bodyPr/>
          <a:lstStyle/>
          <a:p>
            <a:pPr algn="ctr"/>
            <a:r>
              <a:rPr lang="en-US" dirty="0"/>
              <a:t>12 Bits Synchronous Counter </a:t>
            </a:r>
            <a:endParaRPr lang="en-BD" dirty="0"/>
          </a:p>
          <a:p>
            <a:pPr algn="ctr"/>
            <a:endParaRPr lang="en-BD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A70F25-8154-8BF5-D82D-2C4890F1C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29D53-9981-884B-B5B6-B5743DF81FD1}" type="slidenum">
              <a:rPr lang="en-BD" smtClean="0"/>
              <a:pPr/>
              <a:t>21</a:t>
            </a:fld>
            <a:endParaRPr lang="en-BD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DBAB2DA-5ACD-3AA5-A6CD-32CA50847292}"/>
              </a:ext>
            </a:extLst>
          </p:cNvPr>
          <p:cNvSpPr txBox="1"/>
          <p:nvPr/>
        </p:nvSpPr>
        <p:spPr>
          <a:xfrm>
            <a:off x="1427584" y="1464906"/>
            <a:ext cx="2575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Waveform</a:t>
            </a:r>
          </a:p>
        </p:txBody>
      </p:sp>
      <p:pic>
        <p:nvPicPr>
          <p:cNvPr id="1026" name="Picture 2" descr="No description available.">
            <a:extLst>
              <a:ext uri="{FF2B5EF4-FFF2-40B4-BE49-F238E27FC236}">
                <a16:creationId xmlns:a16="http://schemas.microsoft.com/office/drawing/2014/main" id="{8EB922A5-6FD1-65E1-BE9D-C1A1C7D2BC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94" r="2422"/>
          <a:stretch/>
        </p:blipFill>
        <p:spPr bwMode="auto">
          <a:xfrm>
            <a:off x="538822" y="1823917"/>
            <a:ext cx="11400052" cy="3609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2888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85C4F4-2761-23FF-C949-FC86116B10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458457"/>
            <a:ext cx="10058400" cy="729006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Synthesis Optimization 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345A90-4EF4-5605-31C8-E2796B6963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Area VS clock period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4ADEB8-EAA1-EC3C-3C9D-A826FE23C6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EEE 468 (2024) – Final Project Group 05</a:t>
            </a:r>
            <a:endParaRPr lang="en-BD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AA4605-C804-DF02-F14F-83BD074CD2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dirty="0"/>
              <a:t>12 Bits Synchronous Counter </a:t>
            </a:r>
            <a:endParaRPr lang="en-BD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E86086-2A63-31E2-F378-23AC99F3D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29D53-9981-884B-B5B6-B5743DF81FD1}" type="slidenum">
              <a:rPr lang="en-BD" smtClean="0"/>
              <a:pPr/>
              <a:t>22</a:t>
            </a:fld>
            <a:endParaRPr lang="en-BD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D504B77-AA8E-5898-7127-4807FDA874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7808" y="2145447"/>
            <a:ext cx="5238750" cy="3629025"/>
          </a:xfrm>
          <a:prstGeom prst="rect">
            <a:avLst/>
          </a:prstGeom>
        </p:spPr>
      </p:pic>
      <p:pic>
        <p:nvPicPr>
          <p:cNvPr id="8" name="Picture 7"/>
          <p:cNvPicPr/>
          <p:nvPr/>
        </p:nvPicPr>
        <p:blipFill>
          <a:blip r:embed="rId3"/>
          <a:stretch>
            <a:fillRect/>
          </a:stretch>
        </p:blipFill>
        <p:spPr>
          <a:xfrm>
            <a:off x="8106052" y="2535555"/>
            <a:ext cx="2819400" cy="122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0613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9BADFF-9467-DD88-0148-A5B5D87B1E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Power VS clock period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3070D2-15D0-2B3F-836D-8616AB7193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EEE 468 (2024) – Final Project Group 05</a:t>
            </a:r>
            <a:endParaRPr lang="en-BD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E148D2-29ED-1F1C-9C60-9631886031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dirty="0"/>
              <a:t>12 Bits Synchronous Counter </a:t>
            </a:r>
            <a:endParaRPr lang="en-BD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7D360F-31AE-1C1B-D3CE-AD72D9DF1C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29D53-9981-884B-B5B6-B5743DF81FD1}" type="slidenum">
              <a:rPr lang="en-BD" smtClean="0"/>
              <a:pPr/>
              <a:t>23</a:t>
            </a:fld>
            <a:endParaRPr lang="en-BD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0B03787-F2F2-3742-CE53-5951FE02BC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334" y="2352583"/>
            <a:ext cx="5408672" cy="32452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CB3B7BC-30E0-6C0F-6DC2-105C9B80A7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7252" y="2332580"/>
            <a:ext cx="5667375" cy="337185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785C4F4-2761-23FF-C949-FC86116B10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458457"/>
            <a:ext cx="10058400" cy="729006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Synthesis Optimization :</a:t>
            </a:r>
          </a:p>
        </p:txBody>
      </p:sp>
      <p:pic>
        <p:nvPicPr>
          <p:cNvPr id="14" name="Picture 13"/>
          <p:cNvPicPr/>
          <p:nvPr/>
        </p:nvPicPr>
        <p:blipFill>
          <a:blip r:embed="rId4"/>
          <a:stretch>
            <a:fillRect/>
          </a:stretch>
        </p:blipFill>
        <p:spPr>
          <a:xfrm>
            <a:off x="3124200" y="5430552"/>
            <a:ext cx="5943600" cy="771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6256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27AC3D-7AA8-808C-9D9B-7EE8E439B4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29244E-0E3F-1E7C-B554-CDFB4C1FC6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Power VS clock period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E5537E-EFA9-FFC3-EE75-2042E64831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EEE 468 (2024) – Final Project Group 05</a:t>
            </a:r>
            <a:endParaRPr lang="en-BD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F9E889-DC16-4B63-0F59-B8563EAEB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dirty="0"/>
              <a:t>12 Bits Synchronous Counter </a:t>
            </a:r>
            <a:endParaRPr lang="en-BD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8E045E-9C26-340B-26DD-E7BB5EE58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29D53-9981-884B-B5B6-B5743DF81FD1}" type="slidenum">
              <a:rPr lang="en-BD" smtClean="0"/>
              <a:pPr/>
              <a:t>24</a:t>
            </a:fld>
            <a:endParaRPr lang="en-BD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E6F9AA0-1196-B34E-5AF6-6C1B918668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255" y="1983041"/>
            <a:ext cx="5486400" cy="37242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3E0D459-0F14-E70F-4C91-A2EC5A29D9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3655" y="2252154"/>
            <a:ext cx="5581650" cy="3543300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Synthesis Optimization :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6815262" y="5899006"/>
            <a:ext cx="36247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Optimized clock period is 40 ns</a:t>
            </a:r>
          </a:p>
        </p:txBody>
      </p:sp>
    </p:spTree>
    <p:extLst>
      <p:ext uri="{BB962C8B-B14F-4D97-AF65-F5344CB8AC3E}">
        <p14:creationId xmlns:p14="http://schemas.microsoft.com/office/powerpoint/2010/main" val="1009176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AAA901-7C6A-10DA-BDCE-A8D78700EF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E96012-D39D-1CA7-CA39-AA2D48292D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458457"/>
            <a:ext cx="10058400" cy="729006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Synthesis Optimization :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370DC8-72E6-85F2-9E04-791CD01D59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Area VS input Delay: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40AD12-4340-32DB-CAF8-043813CCC9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EEE 468 (2024) – Final Project Group 05</a:t>
            </a:r>
            <a:endParaRPr lang="en-BD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A0CFDC-83F5-4F0F-23EB-D494EC070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dirty="0"/>
              <a:t>12 Bits Synchronous Counter </a:t>
            </a:r>
            <a:endParaRPr lang="en-BD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A9ECF-617F-4641-6BB2-EBF8131F96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29D53-9981-884B-B5B6-B5743DF81FD1}" type="slidenum">
              <a:rPr lang="en-BD" smtClean="0"/>
              <a:pPr/>
              <a:t>25</a:t>
            </a:fld>
            <a:endParaRPr lang="en-BD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CC6DFE4-F2F6-3AEA-3B8F-BDEF83C8B2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3217" y="2006862"/>
            <a:ext cx="5257800" cy="3838575"/>
          </a:xfrm>
          <a:prstGeom prst="rect">
            <a:avLst/>
          </a:prstGeom>
        </p:spPr>
      </p:pic>
      <p:pic>
        <p:nvPicPr>
          <p:cNvPr id="9" name="Picture 8"/>
          <p:cNvPicPr/>
          <p:nvPr/>
        </p:nvPicPr>
        <p:blipFill>
          <a:blip r:embed="rId3"/>
          <a:stretch>
            <a:fillRect/>
          </a:stretch>
        </p:blipFill>
        <p:spPr>
          <a:xfrm>
            <a:off x="7847398" y="3103254"/>
            <a:ext cx="2800350" cy="109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2021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DF2242-2CD8-6013-90A0-F8186ED36B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1E940C-DA75-4AB4-1DF4-0B5571EB1E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458457"/>
            <a:ext cx="10058400" cy="729006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Synthesis Optimization :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CADDA9-A6FC-F04C-77BD-8D427DAB4C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power VS input Delay: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0B1B37-E839-6DF5-F37F-25E9E7EF02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EEE 468 (2024) – Final Project Group 05</a:t>
            </a:r>
            <a:endParaRPr lang="en-BD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C47324-D13F-6134-3608-25812C8CDC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dirty="0"/>
              <a:t>12 Bits Synchronous Counter </a:t>
            </a:r>
            <a:endParaRPr lang="en-BD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4DA241-F4F6-DEDC-FF69-C1605A1852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29D53-9981-884B-B5B6-B5743DF81FD1}" type="slidenum">
              <a:rPr lang="en-BD" smtClean="0"/>
              <a:pPr/>
              <a:t>26</a:t>
            </a:fld>
            <a:endParaRPr lang="en-BD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6397656-9994-C591-E7DA-45A91D8B79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946" y="2302137"/>
            <a:ext cx="5543550" cy="32480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E669741-6B40-8F53-336E-468F735C5F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0350" y="2316424"/>
            <a:ext cx="5391150" cy="3219450"/>
          </a:xfrm>
          <a:prstGeom prst="rect">
            <a:avLst/>
          </a:prstGeom>
        </p:spPr>
      </p:pic>
      <p:pic>
        <p:nvPicPr>
          <p:cNvPr id="10" name="Picture 9"/>
          <p:cNvPicPr/>
          <p:nvPr/>
        </p:nvPicPr>
        <p:blipFill>
          <a:blip r:embed="rId4"/>
          <a:stretch>
            <a:fillRect/>
          </a:stretch>
        </p:blipFill>
        <p:spPr>
          <a:xfrm>
            <a:off x="3362325" y="5658485"/>
            <a:ext cx="5943600" cy="765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418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F72309-C94E-6BC3-F496-CE5D367F08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18C0A-CD52-658F-77C3-09648FDCE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458457"/>
            <a:ext cx="10058400" cy="729006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Synthesis Optimization :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01F7BE-528E-F12B-5B41-6A3EC47391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power VS input Delay: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5C22BC-BB94-CAD8-F8A2-3AC1FD4F3F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EEE 468 (2024) – Final Project Group 05</a:t>
            </a:r>
            <a:endParaRPr lang="en-BD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DFFAE6-BD85-7606-61BE-A5BDAC4C95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dirty="0"/>
              <a:t>12 Bits Synchronous Counter </a:t>
            </a:r>
            <a:endParaRPr lang="en-BD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F7D46F-19AF-21A9-BC28-708625FECF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29D53-9981-884B-B5B6-B5743DF81FD1}" type="slidenum">
              <a:rPr lang="en-BD" smtClean="0"/>
              <a:pPr/>
              <a:t>27</a:t>
            </a:fld>
            <a:endParaRPr lang="en-BD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8CE39EE-3D6D-E326-BE82-0BAB4540B4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347" y="2336353"/>
            <a:ext cx="5476875" cy="32861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814E6C9-57F8-1670-2098-4E8595351A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3675" y="2116455"/>
            <a:ext cx="5524500" cy="329565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834313" y="5850374"/>
            <a:ext cx="34948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Optimized input Delay is 12 ns</a:t>
            </a:r>
          </a:p>
        </p:txBody>
      </p:sp>
    </p:spTree>
    <p:extLst>
      <p:ext uri="{BB962C8B-B14F-4D97-AF65-F5344CB8AC3E}">
        <p14:creationId xmlns:p14="http://schemas.microsoft.com/office/powerpoint/2010/main" val="24195233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C9756E-275A-7590-C7C3-7BC09EBA9C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9E1F64-60E9-F859-3F83-51D8308730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458457"/>
            <a:ext cx="10058400" cy="729006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Synthesis Optimization :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65F29D-17BC-DDB5-75AC-CAFE4ECE6A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Area VS output Delay: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670EA9-16C3-8874-A697-2775DA8FAB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EEE 468 (2024) – Final Project Group 05</a:t>
            </a:r>
            <a:endParaRPr lang="en-BD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0B14A6-C59B-A34A-429D-8ACE654816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dirty="0"/>
              <a:t>12 Bits Synchronous Counter </a:t>
            </a:r>
            <a:endParaRPr lang="en-BD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166ACE-B4CE-5F6F-8A89-4DF8B32B6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29D53-9981-884B-B5B6-B5743DF81FD1}" type="slidenum">
              <a:rPr lang="en-BD" smtClean="0"/>
              <a:pPr/>
              <a:t>28</a:t>
            </a:fld>
            <a:endParaRPr lang="en-BD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A2A5FF0-24FB-CAB9-68A3-15FA02A9B1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2422" y="1902142"/>
            <a:ext cx="4943475" cy="3724275"/>
          </a:xfrm>
          <a:prstGeom prst="rect">
            <a:avLst/>
          </a:prstGeom>
        </p:spPr>
      </p:pic>
      <p:pic>
        <p:nvPicPr>
          <p:cNvPr id="8" name="Picture 7"/>
          <p:cNvPicPr/>
          <p:nvPr/>
        </p:nvPicPr>
        <p:blipFill>
          <a:blip r:embed="rId3"/>
          <a:stretch>
            <a:fillRect/>
          </a:stretch>
        </p:blipFill>
        <p:spPr>
          <a:xfrm>
            <a:off x="8649857" y="2178845"/>
            <a:ext cx="2828925" cy="1019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7596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0ECDF5-9836-95E0-EC26-0F473BBCAB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7E5E1-7BA9-5650-F56A-AF5A4DB556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458457"/>
            <a:ext cx="10058400" cy="729006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Synthesis Optimization :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C082F9-0FC3-E429-367B-BB34F44A0B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power VS output Delay: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624B35-0E4E-AFE9-5ECB-83F4C15364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EEE 468 (2024) – Final Project Group 05</a:t>
            </a:r>
            <a:endParaRPr lang="en-BD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4BEF7C-F14A-721F-47A1-D3CAAD7A54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dirty="0"/>
              <a:t>12 Bits Synchronous Counter </a:t>
            </a:r>
            <a:endParaRPr lang="en-BD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3BCB9A-ADD3-134A-0FC6-313C925F28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29D53-9981-884B-B5B6-B5743DF81FD1}" type="slidenum">
              <a:rPr lang="en-BD" smtClean="0"/>
              <a:pPr/>
              <a:t>29</a:t>
            </a:fld>
            <a:endParaRPr lang="en-BD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D3DAC87-8B90-CC30-5396-49D2B20920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68" y="2163388"/>
            <a:ext cx="5534025" cy="33623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49B8E44-2732-A591-E6FC-2039B593F5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6332" y="2087880"/>
            <a:ext cx="5600700" cy="3352800"/>
          </a:xfrm>
          <a:prstGeom prst="rect">
            <a:avLst/>
          </a:prstGeom>
        </p:spPr>
      </p:pic>
      <p:pic>
        <p:nvPicPr>
          <p:cNvPr id="9" name="Picture 8"/>
          <p:cNvPicPr/>
          <p:nvPr/>
        </p:nvPicPr>
        <p:blipFill>
          <a:blip r:embed="rId4"/>
          <a:stretch>
            <a:fillRect/>
          </a:stretch>
        </p:blipFill>
        <p:spPr>
          <a:xfrm>
            <a:off x="3381652" y="5460394"/>
            <a:ext cx="5943600" cy="829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837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9019EF6-C9F9-8E4B-90AC-5D229CB11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Abstract</a:t>
            </a:r>
            <a:endParaRPr lang="en-BD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1B2C38B-4AC5-9248-B4C6-67239E72DC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project presents a 12-bit synchronous counter designed to perform up/down counting operations based on a control signal. 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counter incorporates several control inputs: Load, Up/Down, Reset, and Enable. When the Load signal is high, the counter will be loaded with a 12-bit value from the input bus A[11:0]. The Up/Down signal determines the direction of the count: up for high, down for low. The Reset signal forces the counter to zero. The Enable signal controls the overall operation of the counter, allowing it to be paused when low.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counter is driven by a clock signal and operates synchronously with the positive edge of the clock.</a:t>
            </a:r>
            <a:endParaRPr lang="en-BD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29DA07C-0ED1-CC41-B09A-5D684746D66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2486" y="6501637"/>
            <a:ext cx="4668100" cy="356363"/>
          </a:xfrm>
        </p:spPr>
        <p:txBody>
          <a:bodyPr/>
          <a:lstStyle/>
          <a:p>
            <a:r>
              <a:rPr lang="en-US" dirty="0"/>
              <a:t>EEE 468 (2024) – Final Project Group 05</a:t>
            </a:r>
            <a:endParaRPr lang="en-BD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62B1C3D-B08D-D14D-A3BD-DCF2567AB8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00586" y="6482588"/>
            <a:ext cx="6310364" cy="375412"/>
          </a:xfrm>
        </p:spPr>
        <p:txBody>
          <a:bodyPr/>
          <a:lstStyle/>
          <a:p>
            <a:r>
              <a:rPr lang="en-US" dirty="0"/>
              <a:t>12 Bits Synchronous Counter </a:t>
            </a:r>
            <a:endParaRPr lang="en-BD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42F02E1-6859-4149-9453-07F6EB308C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0950" y="6501638"/>
            <a:ext cx="521970" cy="308530"/>
          </a:xfrm>
        </p:spPr>
        <p:txBody>
          <a:bodyPr/>
          <a:lstStyle/>
          <a:p>
            <a:fld id="{E9C29D53-9981-884B-B5B6-B5743DF81FD1}" type="slidenum">
              <a:rPr lang="en-BD" smtClean="0"/>
              <a:t>3</a:t>
            </a:fld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22785540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A7F600-3C84-D6CA-63D8-1E1DE07EBA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E34EFE-708A-A04A-41B0-8AABCA26D4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458457"/>
            <a:ext cx="10058400" cy="729006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Synthesis Optimization :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2B1263-03C9-4D12-6DF5-615F7760F4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power VS output Delay: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CF18E0-1FF4-AE31-CF97-D304B57513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EEE 468 (2024) – Final Project Group 05</a:t>
            </a:r>
            <a:endParaRPr lang="en-BD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141C31-BB37-EDCD-5488-432EA1E964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dirty="0"/>
              <a:t>12 Bits Synchronous Counter </a:t>
            </a:r>
            <a:endParaRPr lang="en-BD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89B5B3-F1F5-3BF3-BC2F-28A32184DF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29D53-9981-884B-B5B6-B5743DF81FD1}" type="slidenum">
              <a:rPr lang="en-BD" smtClean="0"/>
              <a:pPr/>
              <a:t>30</a:t>
            </a:fld>
            <a:endParaRPr lang="en-BD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DBA330A-4A9E-9370-0C85-BCC580E3B2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248" y="2295432"/>
            <a:ext cx="5372100" cy="33147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1F43DA2-D291-7250-60D8-E7C1BF4BC2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8578" y="2295432"/>
            <a:ext cx="5534025" cy="333375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964884" y="5850374"/>
            <a:ext cx="36776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Optimized output Delay is 24 ns</a:t>
            </a:r>
          </a:p>
        </p:txBody>
      </p:sp>
    </p:spTree>
    <p:extLst>
      <p:ext uri="{BB962C8B-B14F-4D97-AF65-F5344CB8AC3E}">
        <p14:creationId xmlns:p14="http://schemas.microsoft.com/office/powerpoint/2010/main" val="26979675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03D071-96F1-50A3-7CDD-625C74EF6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Synthesis Optimization :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16B267-D687-A5A5-4AE7-E157F83AD3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Area vs setup time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7E077F-67E0-D2BB-723C-CF93CBE083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573530" y="6468197"/>
            <a:ext cx="5000625" cy="375412"/>
          </a:xfrm>
        </p:spPr>
        <p:txBody>
          <a:bodyPr/>
          <a:lstStyle/>
          <a:p>
            <a:pPr algn="ctr"/>
            <a:r>
              <a:rPr lang="en-US" dirty="0"/>
              <a:t>EEE 468</a:t>
            </a:r>
            <a:endParaRPr lang="en-BD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9E2401-FA7E-8AAC-9258-E80C779D81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29D53-9981-884B-B5B6-B5743DF81FD1}" type="slidenum">
              <a:rPr lang="en-BD" smtClean="0"/>
              <a:pPr/>
              <a:t>31</a:t>
            </a:fld>
            <a:endParaRPr lang="en-BD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D6DA448-B095-583C-78F9-28B38AAB3A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3868" y="2125980"/>
            <a:ext cx="5591175" cy="3276600"/>
          </a:xfrm>
          <a:prstGeom prst="rect">
            <a:avLst/>
          </a:prstGeom>
        </p:spPr>
      </p:pic>
      <p:pic>
        <p:nvPicPr>
          <p:cNvPr id="10" name="Picture 9"/>
          <p:cNvPicPr/>
          <p:nvPr/>
        </p:nvPicPr>
        <p:blipFill>
          <a:blip r:embed="rId3"/>
          <a:stretch>
            <a:fillRect/>
          </a:stretch>
        </p:blipFill>
        <p:spPr>
          <a:xfrm>
            <a:off x="8185026" y="1671636"/>
            <a:ext cx="3314700" cy="1171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578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8C5A-8559-C235-CC72-0139F09A1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Synthesis Optimization :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58AC6A-83C4-FB48-5920-DCD53ECD7E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Power vs setup time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E66000-FCF1-255E-A147-2AE09626C4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BD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3AE944-B634-3D76-F737-5F60F78E6C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BD"/>
              <a:t>Title of the Project</a:t>
            </a:r>
            <a:endParaRPr lang="en-BD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185DD7-4420-B5F2-CC9A-9A90DA7076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29D53-9981-884B-B5B6-B5743DF81FD1}" type="slidenum">
              <a:rPr lang="en-BD" smtClean="0"/>
              <a:pPr/>
              <a:t>32</a:t>
            </a:fld>
            <a:endParaRPr lang="en-BD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48D5F3A-125F-A14D-1090-62588C7B76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486" y="2384857"/>
            <a:ext cx="5572125" cy="32956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FB1ED63-A7C7-3EAE-27EC-733FE9CB63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7391" y="2346757"/>
            <a:ext cx="5572125" cy="3371850"/>
          </a:xfrm>
          <a:prstGeom prst="rect">
            <a:avLst/>
          </a:prstGeom>
        </p:spPr>
      </p:pic>
      <p:pic>
        <p:nvPicPr>
          <p:cNvPr id="9" name="Picture 8"/>
          <p:cNvPicPr/>
          <p:nvPr/>
        </p:nvPicPr>
        <p:blipFill>
          <a:blip r:embed="rId4"/>
          <a:stretch>
            <a:fillRect/>
          </a:stretch>
        </p:blipFill>
        <p:spPr>
          <a:xfrm>
            <a:off x="3218548" y="5684482"/>
            <a:ext cx="5943600" cy="798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909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F8792-25DD-B044-3F8E-7C73E15FB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Synthesis Optimization :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39E375-1359-1FC1-13C7-F465D4AA9E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Power vs setup time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B40DBF-A176-B559-3E06-607187FD8B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EEE 416 (2022) – Final Project Group A.XY</a:t>
            </a:r>
            <a:endParaRPr lang="en-BD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1996DA-FA45-068A-B231-B6BD60FDB4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BD"/>
              <a:t>Title of the Project</a:t>
            </a:r>
            <a:endParaRPr lang="en-BD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FF36C6-A080-00F3-CBE4-DC5CB9DC2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29D53-9981-884B-B5B6-B5743DF81FD1}" type="slidenum">
              <a:rPr lang="en-BD" smtClean="0"/>
              <a:pPr/>
              <a:t>33</a:t>
            </a:fld>
            <a:endParaRPr lang="en-BD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AC79589-BFA9-9BED-5E83-EBD6000FEA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628" y="2135505"/>
            <a:ext cx="5562600" cy="32575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022271B-396F-D198-B7E0-C2F5E92BB5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0228" y="1830705"/>
            <a:ext cx="5581650" cy="33528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7169023" y="5770483"/>
            <a:ext cx="32624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Optimized setup time is 2 ns</a:t>
            </a:r>
          </a:p>
        </p:txBody>
      </p:sp>
    </p:spTree>
    <p:extLst>
      <p:ext uri="{BB962C8B-B14F-4D97-AF65-F5344CB8AC3E}">
        <p14:creationId xmlns:p14="http://schemas.microsoft.com/office/powerpoint/2010/main" val="15426743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B1455D-B905-06FD-BA4B-E9637C71F8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0761D-25E9-1E52-FC96-FE1AA2C114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Synthesis Optimization :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00A5C7-A30B-3EE0-851F-C752DF37D7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Area vs hold time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FC96CA-11B0-58BC-39FA-70DE29674A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BD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8960F7-5EA2-EBED-833D-8FF3BAB511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BD"/>
              <a:t>Title of the Project</a:t>
            </a:r>
            <a:endParaRPr lang="en-BD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2E6BA1-A1A7-146E-7AF6-E5993E251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29D53-9981-884B-B5B6-B5743DF81FD1}" type="slidenum">
              <a:rPr lang="en-BD" smtClean="0"/>
              <a:pPr/>
              <a:t>34</a:t>
            </a:fld>
            <a:endParaRPr lang="en-BD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062622B-3ADC-4FC4-6506-467DBA338D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9122" y="2008387"/>
            <a:ext cx="6010275" cy="3924300"/>
          </a:xfrm>
          <a:prstGeom prst="rect">
            <a:avLst/>
          </a:prstGeom>
        </p:spPr>
      </p:pic>
      <p:pic>
        <p:nvPicPr>
          <p:cNvPr id="8" name="Picture 7"/>
          <p:cNvPicPr/>
          <p:nvPr/>
        </p:nvPicPr>
        <p:blipFill>
          <a:blip r:embed="rId3"/>
          <a:stretch>
            <a:fillRect/>
          </a:stretch>
        </p:blipFill>
        <p:spPr>
          <a:xfrm>
            <a:off x="8723419" y="2411730"/>
            <a:ext cx="3276600" cy="120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1753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559930-7183-5BC2-3F1A-E1EBAA4912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58D13-68ED-947F-AC18-11BBCB04F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Synthesis Optimization :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A698FD-F2DF-758F-1F6C-5F1899F917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Power vs Hold time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250C6D-9B97-6D8B-50F1-56E1BB3D8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BD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81D008-6E71-887C-38C8-B4B30625BD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BD"/>
              <a:t>Title of the Project</a:t>
            </a:r>
            <a:endParaRPr lang="en-BD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B1665F-095C-F663-BB5A-5C639DBB5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29D53-9981-884B-B5B6-B5743DF81FD1}" type="slidenum">
              <a:rPr lang="en-BD" smtClean="0"/>
              <a:pPr/>
              <a:t>35</a:t>
            </a:fld>
            <a:endParaRPr lang="en-BD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D975F6E-19A1-B2F7-D0FD-A2976B819F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220" y="2315360"/>
            <a:ext cx="5638800" cy="33813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47961F1-9936-96DE-89D7-6972725870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1300" y="2315360"/>
            <a:ext cx="5619750" cy="3390900"/>
          </a:xfrm>
          <a:prstGeom prst="rect">
            <a:avLst/>
          </a:prstGeom>
        </p:spPr>
      </p:pic>
      <p:pic>
        <p:nvPicPr>
          <p:cNvPr id="10" name="Picture 9"/>
          <p:cNvPicPr/>
          <p:nvPr/>
        </p:nvPicPr>
        <p:blipFill>
          <a:blip r:embed="rId4"/>
          <a:stretch>
            <a:fillRect/>
          </a:stretch>
        </p:blipFill>
        <p:spPr>
          <a:xfrm>
            <a:off x="3124200" y="3029902"/>
            <a:ext cx="5943600" cy="798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54451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2C244E-6EC4-6944-DAE3-3C0D717B83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804A3-5B76-39D6-FD30-DF4AF261F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Synthesis Optimization :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E93DF5-D442-6347-A487-DCC776AC56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Power vs Hold time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F5543A-91DF-32D6-CE7C-1F196690CA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EEE 416 (2022) – Final Project Group A.XY</a:t>
            </a:r>
            <a:endParaRPr lang="en-BD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38BE0D-3B07-2448-96C2-A8A2C6484A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BD"/>
              <a:t>Title of the Project</a:t>
            </a:r>
            <a:endParaRPr lang="en-BD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B5C613-C6FB-B5BA-F340-E496C6082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29D53-9981-884B-B5B6-B5743DF81FD1}" type="slidenum">
              <a:rPr lang="en-BD" smtClean="0"/>
              <a:pPr/>
              <a:t>36</a:t>
            </a:fld>
            <a:endParaRPr lang="en-BD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8428A2E-BFBE-3C42-1984-148ACD8752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204" y="2244986"/>
            <a:ext cx="5553075" cy="33623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432A179-9750-0B6F-699E-0C5CF535F9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9875" y="2244986"/>
            <a:ext cx="5581650" cy="338137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7550205" y="5879333"/>
            <a:ext cx="33345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Optimized hold time is 0.8 ns</a:t>
            </a:r>
          </a:p>
        </p:txBody>
      </p:sp>
    </p:spTree>
    <p:extLst>
      <p:ext uri="{BB962C8B-B14F-4D97-AF65-F5344CB8AC3E}">
        <p14:creationId xmlns:p14="http://schemas.microsoft.com/office/powerpoint/2010/main" val="39637013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2C244E-6EC4-6944-DAE3-3C0D717B83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804A3-5B76-39D6-FD30-DF4AF261F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Synthesis Optimization: (Final)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F5543A-91DF-32D6-CE7C-1F196690CA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BD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38BE0D-3B07-2448-96C2-A8A2C6484A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BD"/>
              <a:t>Title of the Project</a:t>
            </a:r>
            <a:endParaRPr lang="en-BD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B5C613-C6FB-B5BA-F340-E496C6082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29D53-9981-884B-B5B6-B5743DF81FD1}" type="slidenum">
              <a:rPr lang="en-BD" smtClean="0"/>
              <a:pPr/>
              <a:t>37</a:t>
            </a:fld>
            <a:endParaRPr lang="en-BD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744" y="1655317"/>
            <a:ext cx="8170416" cy="4370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076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2C244E-6EC4-6944-DAE3-3C0D717B83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804A3-5B76-39D6-FD30-DF4AF261F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Synthesis Optimization: (Final)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1846" y="2065249"/>
            <a:ext cx="6051776" cy="285298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F5543A-91DF-32D6-CE7C-1F196690CA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EEE 416 (2022) – Final Project Group A.XY</a:t>
            </a:r>
            <a:endParaRPr lang="en-BD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38BE0D-3B07-2448-96C2-A8A2C6484A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BD"/>
              <a:t>Title of the Project</a:t>
            </a:r>
            <a:endParaRPr lang="en-BD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B5C613-C6FB-B5BA-F340-E496C6082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29D53-9981-884B-B5B6-B5743DF81FD1}" type="slidenum">
              <a:rPr lang="en-BD" smtClean="0"/>
              <a:pPr/>
              <a:t>38</a:t>
            </a:fld>
            <a:endParaRPr lang="en-BD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527" y="2095296"/>
            <a:ext cx="4867500" cy="2645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8430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2C244E-6EC4-6944-DAE3-3C0D717B83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804A3-5B76-39D6-FD30-DF4AF261F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Synthesis Optimization: (Final)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F5543A-91DF-32D6-CE7C-1F196690CA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BD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38BE0D-3B07-2448-96C2-A8A2C6484A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BD"/>
              <a:t>Title of the Project</a:t>
            </a:r>
            <a:endParaRPr lang="en-BD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B5C613-C6FB-B5BA-F340-E496C6082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29D53-9981-884B-B5B6-B5743DF81FD1}" type="slidenum">
              <a:rPr lang="en-BD" smtClean="0"/>
              <a:pPr/>
              <a:t>39</a:t>
            </a:fld>
            <a:endParaRPr lang="en-BD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895" y="1572528"/>
            <a:ext cx="4596526" cy="3876099"/>
          </a:xfr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9263" y="1685676"/>
            <a:ext cx="4557213" cy="3649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5419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9019EF6-C9F9-8E4B-90AC-5D229CB11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en-BD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1B2C38B-4AC5-9248-B4C6-67239E72DC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12-bit synchronous counter is a digital circuit capable of counting up or down in binary code, synchronized to a common clock signal. This project focuses on designing and implementing such a counter with several control inputs to enhance its functionality.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incorporating control signals like Load, Up/Down, Reset, and Enable, the counter can be configured to perform various counting operations. This flexibility makes it suitable for a wide range of applications, including timing circuits, frequency dividers, and digital signal processing systems.</a:t>
            </a:r>
            <a:endParaRPr lang="en-BD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29DA07C-0ED1-CC41-B09A-5D684746D66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2486" y="6501637"/>
            <a:ext cx="4668100" cy="356363"/>
          </a:xfrm>
        </p:spPr>
        <p:txBody>
          <a:bodyPr/>
          <a:lstStyle/>
          <a:p>
            <a:r>
              <a:rPr lang="en-US" dirty="0"/>
              <a:t>EEE 468 (2024) – Final Project Group 05</a:t>
            </a:r>
            <a:endParaRPr lang="en-BD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62B1C3D-B08D-D14D-A3BD-DCF2567AB8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00586" y="6482588"/>
            <a:ext cx="6310364" cy="375412"/>
          </a:xfrm>
        </p:spPr>
        <p:txBody>
          <a:bodyPr/>
          <a:lstStyle/>
          <a:p>
            <a:r>
              <a:rPr lang="en-US" dirty="0"/>
              <a:t>12 Bits Synchronous Counter </a:t>
            </a:r>
            <a:endParaRPr lang="en-BD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42F02E1-6859-4149-9453-07F6EB308C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0950" y="6501638"/>
            <a:ext cx="521970" cy="308530"/>
          </a:xfrm>
        </p:spPr>
        <p:txBody>
          <a:bodyPr/>
          <a:lstStyle/>
          <a:p>
            <a:fld id="{E9C29D53-9981-884B-B5B6-B5743DF81FD1}" type="slidenum">
              <a:rPr lang="en-BD" smtClean="0"/>
              <a:t>4</a:t>
            </a:fld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298469931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2C244E-6EC4-6944-DAE3-3C0D717B83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804A3-5B76-39D6-FD30-DF4AF261F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Synthesis Optimization: (Final – high effort) 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F5543A-91DF-32D6-CE7C-1F196690CA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EEE 416 (2022) – Final Project Group A.XY</a:t>
            </a:r>
            <a:endParaRPr lang="en-BD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38BE0D-3B07-2448-96C2-A8A2C6484A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BD"/>
              <a:t>Title of the Project</a:t>
            </a:r>
            <a:endParaRPr lang="en-BD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B5C613-C6FB-B5BA-F340-E496C6082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29D53-9981-884B-B5B6-B5743DF81FD1}" type="slidenum">
              <a:rPr lang="en-BD" smtClean="0"/>
              <a:pPr/>
              <a:t>40</a:t>
            </a:fld>
            <a:endParaRPr lang="en-BD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1277" y="1188720"/>
            <a:ext cx="6929446" cy="4738286"/>
          </a:xfrm>
        </p:spPr>
      </p:pic>
    </p:spTree>
    <p:extLst>
      <p:ext uri="{BB962C8B-B14F-4D97-AF65-F5344CB8AC3E}">
        <p14:creationId xmlns:p14="http://schemas.microsoft.com/office/powerpoint/2010/main" val="140307843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BABCF6-12C8-C904-9331-90B7C8EEE4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5ACE7-9FC5-69EE-D46B-0AB9217FF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254259"/>
            <a:ext cx="10058400" cy="729006"/>
          </a:xfrm>
        </p:spPr>
        <p:txBody>
          <a:bodyPr/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PnR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Optimization: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B5A929-D301-B362-7D09-51D1AA7439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A5CF0C-0705-C9B6-A24D-E69C7387D3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EEE 468 (2024) – Final Project Group 05</a:t>
            </a:r>
            <a:endParaRPr lang="en-BD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C12F08-3AB3-CEF6-28B3-78EC520752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dirty="0"/>
              <a:t>12 Bits Synchronous Counter </a:t>
            </a:r>
            <a:endParaRPr lang="en-BD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6A0622-BCAB-9B56-F022-F4913B4FE5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29D53-9981-884B-B5B6-B5743DF81FD1}" type="slidenum">
              <a:rPr lang="en-BD" smtClean="0"/>
              <a:pPr/>
              <a:t>41</a:t>
            </a:fld>
            <a:endParaRPr lang="en-BD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93E6AEBB-AC0D-DDC3-660C-4F2CA4442F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3349827"/>
              </p:ext>
            </p:extLst>
          </p:nvPr>
        </p:nvGraphicFramePr>
        <p:xfrm>
          <a:off x="506027" y="2139518"/>
          <a:ext cx="11354539" cy="389552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43925">
                  <a:extLst>
                    <a:ext uri="{9D8B030D-6E8A-4147-A177-3AD203B41FA5}">
                      <a16:colId xmlns:a16="http://schemas.microsoft.com/office/drawing/2014/main" val="131911450"/>
                    </a:ext>
                  </a:extLst>
                </a:gridCol>
                <a:gridCol w="515140">
                  <a:extLst>
                    <a:ext uri="{9D8B030D-6E8A-4147-A177-3AD203B41FA5}">
                      <a16:colId xmlns:a16="http://schemas.microsoft.com/office/drawing/2014/main" val="3839852454"/>
                    </a:ext>
                  </a:extLst>
                </a:gridCol>
                <a:gridCol w="515140">
                  <a:extLst>
                    <a:ext uri="{9D8B030D-6E8A-4147-A177-3AD203B41FA5}">
                      <a16:colId xmlns:a16="http://schemas.microsoft.com/office/drawing/2014/main" val="2719411289"/>
                    </a:ext>
                  </a:extLst>
                </a:gridCol>
                <a:gridCol w="515140">
                  <a:extLst>
                    <a:ext uri="{9D8B030D-6E8A-4147-A177-3AD203B41FA5}">
                      <a16:colId xmlns:a16="http://schemas.microsoft.com/office/drawing/2014/main" val="3881525042"/>
                    </a:ext>
                  </a:extLst>
                </a:gridCol>
                <a:gridCol w="626948">
                  <a:extLst>
                    <a:ext uri="{9D8B030D-6E8A-4147-A177-3AD203B41FA5}">
                      <a16:colId xmlns:a16="http://schemas.microsoft.com/office/drawing/2014/main" val="1870274926"/>
                    </a:ext>
                  </a:extLst>
                </a:gridCol>
                <a:gridCol w="619760">
                  <a:extLst>
                    <a:ext uri="{9D8B030D-6E8A-4147-A177-3AD203B41FA5}">
                      <a16:colId xmlns:a16="http://schemas.microsoft.com/office/drawing/2014/main" val="1974143013"/>
                    </a:ext>
                  </a:extLst>
                </a:gridCol>
                <a:gridCol w="670560">
                  <a:extLst>
                    <a:ext uri="{9D8B030D-6E8A-4147-A177-3AD203B41FA5}">
                      <a16:colId xmlns:a16="http://schemas.microsoft.com/office/drawing/2014/main" val="2602251987"/>
                    </a:ext>
                  </a:extLst>
                </a:gridCol>
                <a:gridCol w="558800">
                  <a:extLst>
                    <a:ext uri="{9D8B030D-6E8A-4147-A177-3AD203B41FA5}">
                      <a16:colId xmlns:a16="http://schemas.microsoft.com/office/drawing/2014/main" val="327774327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779547844"/>
                    </a:ext>
                  </a:extLst>
                </a:gridCol>
                <a:gridCol w="894080">
                  <a:extLst>
                    <a:ext uri="{9D8B030D-6E8A-4147-A177-3AD203B41FA5}">
                      <a16:colId xmlns:a16="http://schemas.microsoft.com/office/drawing/2014/main" val="2967798768"/>
                    </a:ext>
                  </a:extLst>
                </a:gridCol>
                <a:gridCol w="985520">
                  <a:extLst>
                    <a:ext uri="{9D8B030D-6E8A-4147-A177-3AD203B41FA5}">
                      <a16:colId xmlns:a16="http://schemas.microsoft.com/office/drawing/2014/main" val="4140984055"/>
                    </a:ext>
                  </a:extLst>
                </a:gridCol>
                <a:gridCol w="843280">
                  <a:extLst>
                    <a:ext uri="{9D8B030D-6E8A-4147-A177-3AD203B41FA5}">
                      <a16:colId xmlns:a16="http://schemas.microsoft.com/office/drawing/2014/main" val="1368568013"/>
                    </a:ext>
                  </a:extLst>
                </a:gridCol>
                <a:gridCol w="721360">
                  <a:extLst>
                    <a:ext uri="{9D8B030D-6E8A-4147-A177-3AD203B41FA5}">
                      <a16:colId xmlns:a16="http://schemas.microsoft.com/office/drawing/2014/main" val="2841182348"/>
                    </a:ext>
                  </a:extLst>
                </a:gridCol>
                <a:gridCol w="711200">
                  <a:extLst>
                    <a:ext uri="{9D8B030D-6E8A-4147-A177-3AD203B41FA5}">
                      <a16:colId xmlns:a16="http://schemas.microsoft.com/office/drawing/2014/main" val="1263645736"/>
                    </a:ext>
                  </a:extLst>
                </a:gridCol>
                <a:gridCol w="772160">
                  <a:extLst>
                    <a:ext uri="{9D8B030D-6E8A-4147-A177-3AD203B41FA5}">
                      <a16:colId xmlns:a16="http://schemas.microsoft.com/office/drawing/2014/main" val="2539331389"/>
                    </a:ext>
                  </a:extLst>
                </a:gridCol>
                <a:gridCol w="745526">
                  <a:extLst>
                    <a:ext uri="{9D8B030D-6E8A-4147-A177-3AD203B41FA5}">
                      <a16:colId xmlns:a16="http://schemas.microsoft.com/office/drawing/2014/main" val="617444583"/>
                    </a:ext>
                  </a:extLst>
                </a:gridCol>
              </a:tblGrid>
              <a:tr h="306078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>
                          <a:effectLst/>
                        </a:rPr>
                        <a:t>Design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5" marR="5975" marT="5975" marB="0" anchor="ctr"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>
                          <a:effectLst/>
                        </a:rPr>
                        <a:t>Floorplan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5" marR="5975" marT="5975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>
                          <a:effectLst/>
                        </a:rPr>
                        <a:t>Core to io boundaries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5" marR="5975" marT="5975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>
                          <a:effectLst/>
                        </a:rPr>
                        <a:t>Density (%)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5" marR="5975" marT="5975" marB="0" anchor="ctr"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>
                          <a:effectLst/>
                        </a:rPr>
                        <a:t>Routing overflow (%)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5" marR="5975" marT="5975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>
                          <a:effectLst/>
                        </a:rPr>
                        <a:t>Power (uW)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5" marR="5975" marT="5975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>
                          <a:effectLst/>
                        </a:rPr>
                        <a:t>Area (um2)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5" marR="5975" marT="5975" marB="0" anchor="ctr"/>
                </a:tc>
                <a:extLst>
                  <a:ext uri="{0D108BD9-81ED-4DB2-BD59-A6C34878D82A}">
                    <a16:rowId xmlns:a16="http://schemas.microsoft.com/office/drawing/2014/main" val="622567241"/>
                  </a:ext>
                </a:extLst>
              </a:tr>
              <a:tr h="59824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>
                          <a:effectLst/>
                        </a:rPr>
                        <a:t>Width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5" marR="5975" marT="597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>
                          <a:effectLst/>
                        </a:rPr>
                        <a:t>Height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5" marR="5975" marT="597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>
                          <a:effectLst/>
                        </a:rPr>
                        <a:t>Area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5" marR="5975" marT="597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>
                          <a:effectLst/>
                        </a:rPr>
                        <a:t>Core to Left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5" marR="5975" marT="597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>
                          <a:effectLst/>
                        </a:rPr>
                        <a:t>Core to Right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5" marR="5975" marT="597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>
                          <a:effectLst/>
                        </a:rPr>
                        <a:t>Core to Top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5" marR="5975" marT="597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>
                          <a:effectLst/>
                        </a:rPr>
                        <a:t>Core to Bottom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5" marR="5975" marT="5975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>
                          <a:effectLst/>
                        </a:rPr>
                        <a:t>Horizontal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5" marR="5975" marT="597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>
                          <a:effectLst/>
                        </a:rPr>
                        <a:t>Vertical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5" marR="5975" marT="597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>
                          <a:effectLst/>
                        </a:rPr>
                        <a:t>Internal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5" marR="5975" marT="597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>
                          <a:effectLst/>
                        </a:rPr>
                        <a:t>Switching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5" marR="5975" marT="597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>
                          <a:effectLst/>
                        </a:rPr>
                        <a:t>Leakage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5" marR="5975" marT="597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>
                          <a:effectLst/>
                        </a:rPr>
                        <a:t>Total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5" marR="5975" marT="5975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6525231"/>
                  </a:ext>
                </a:extLst>
              </a:tr>
              <a:tr h="59824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>
                          <a:effectLst/>
                        </a:rPr>
                        <a:t>v01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5" marR="5975" marT="597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30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5" marR="5975" marT="597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30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5" marR="5975" marT="597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900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5" marR="5975" marT="597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1.2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5" marR="5975" marT="597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1.2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5" marR="5975" marT="597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1.71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5" marR="5975" marT="597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1.71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5" marR="5975" marT="597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27.585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5" marR="5975" marT="597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8.08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5" marR="5975" marT="597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5" marR="5975" marT="597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21.99087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5" marR="5975" marT="597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7.15901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5" marR="5975" marT="597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0.01063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5" marR="5975" marT="597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29.16051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5" marR="5975" marT="597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195.282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5" marR="5975" marT="5975" marB="0" anchor="ctr"/>
                </a:tc>
                <a:extLst>
                  <a:ext uri="{0D108BD9-81ED-4DB2-BD59-A6C34878D82A}">
                    <a16:rowId xmlns:a16="http://schemas.microsoft.com/office/drawing/2014/main" val="1333998140"/>
                  </a:ext>
                </a:extLst>
              </a:tr>
              <a:tr h="59824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>
                          <a:effectLst/>
                        </a:rPr>
                        <a:t>v02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5" marR="5975" marT="597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25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5" marR="5975" marT="597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19.95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5" marR="5975" marT="597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498.75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5" marR="5975" marT="597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1.2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5" marR="5975" marT="597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1.2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5" marR="5975" marT="597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1.71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5" marR="5975" marT="597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1.71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5" marR="5975" marT="597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56.146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5" marR="5975" marT="597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5" marR="5975" marT="597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5" marR="5975" marT="597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21.99099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5" marR="5975" marT="597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6.30091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5" marR="5975" marT="597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0.01063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5" marR="5975" marT="597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28.30253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5" marR="5975" marT="597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195.282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5" marR="5975" marT="5975" marB="0" anchor="ctr"/>
                </a:tc>
                <a:extLst>
                  <a:ext uri="{0D108BD9-81ED-4DB2-BD59-A6C34878D82A}">
                    <a16:rowId xmlns:a16="http://schemas.microsoft.com/office/drawing/2014/main" val="1602291554"/>
                  </a:ext>
                </a:extLst>
              </a:tr>
              <a:tr h="59824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>
                          <a:effectLst/>
                        </a:rPr>
                        <a:t>v03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5" marR="5975" marT="597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20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5" marR="5975" marT="597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19.95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5" marR="5975" marT="597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399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5" marR="5975" marT="597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1.2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5" marR="5975" marT="597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1.2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5" marR="5975" marT="597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1.71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5" marR="5975" marT="597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1.71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5" marR="5975" marT="597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72.096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5" marR="5975" marT="597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5" marR="5975" marT="597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5" marR="5975" marT="597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21.99293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5" marR="5975" marT="597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6.00114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5" marR="5975" marT="597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0.01063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5" marR="5975" marT="597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28.0047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5" marR="5975" marT="597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195.282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5" marR="5975" marT="5975" marB="0" anchor="ctr"/>
                </a:tc>
                <a:extLst>
                  <a:ext uri="{0D108BD9-81ED-4DB2-BD59-A6C34878D82A}">
                    <a16:rowId xmlns:a16="http://schemas.microsoft.com/office/drawing/2014/main" val="1701057690"/>
                  </a:ext>
                </a:extLst>
              </a:tr>
              <a:tr h="59824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>
                          <a:effectLst/>
                        </a:rPr>
                        <a:t>v04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5" marR="5975" marT="597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5" marR="5975" marT="597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20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5" marR="5975" marT="597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360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5" marR="5975" marT="597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0.7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5" marR="5975" marT="597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0.7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5" marR="5975" marT="597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0.7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5" marR="5975" marT="597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0.7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5" marR="5975" marT="597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67.976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5" marR="5975" marT="597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5" marR="5975" marT="597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5" marR="5975" marT="597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21.99325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5" marR="5975" marT="597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6.02615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5" marR="5975" marT="597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0.01063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5" marR="5975" marT="597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28.03003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5" marR="5975" marT="597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195.282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5" marR="5975" marT="5975" marB="0" anchor="ctr"/>
                </a:tc>
                <a:extLst>
                  <a:ext uri="{0D108BD9-81ED-4DB2-BD59-A6C34878D82A}">
                    <a16:rowId xmlns:a16="http://schemas.microsoft.com/office/drawing/2014/main" val="1335363515"/>
                  </a:ext>
                </a:extLst>
              </a:tr>
              <a:tr h="59824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>
                          <a:effectLst/>
                        </a:rPr>
                        <a:t>v05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5" marR="5975" marT="597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5" marR="5975" marT="597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16.91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5" marR="5975" marT="597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287.47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5" marR="5975" marT="597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0.6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5" marR="5975" marT="597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0.6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5" marR="5975" marT="597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0.76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5" marR="5975" marT="597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0.76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5" marR="5975" marT="597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80.309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5" marR="5975" marT="597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5" marR="5975" marT="597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5" marR="5975" marT="597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21.99262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5" marR="5975" marT="597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5.93908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5" marR="5975" marT="597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0.01063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5" marR="5975" marT="597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27.94234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5" marR="5975" marT="597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195.282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5" marR="5975" marT="5975" marB="0" anchor="ctr"/>
                </a:tc>
                <a:extLst>
                  <a:ext uri="{0D108BD9-81ED-4DB2-BD59-A6C34878D82A}">
                    <a16:rowId xmlns:a16="http://schemas.microsoft.com/office/drawing/2014/main" val="16719066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1741433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96AE8F-C25A-BA9A-DAAC-DFA5908F84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EA54B7-3CB4-56DD-2AE2-CDFB8A7460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PnR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Optimization: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28A6F3-19E2-2CF4-D88B-B2CC0C5FE0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796775-B882-5DB1-01E8-26ABBDCAE4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EEE 468 (2024) – Final Project Group 05</a:t>
            </a:r>
            <a:endParaRPr lang="en-BD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6C1844-FF2D-5A18-CB62-161C5941A2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29D53-9981-884B-B5B6-B5743DF81FD1}" type="slidenum">
              <a:rPr lang="en-BD" smtClean="0"/>
              <a:pPr/>
              <a:t>42</a:t>
            </a:fld>
            <a:endParaRPr lang="en-BD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C2D55E4-1DEE-A10F-60F9-483AFFC62F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4478" y="2796312"/>
            <a:ext cx="5398118" cy="303912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851E8F8-A003-5A53-46D3-838E98A44C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4121" y="1260629"/>
            <a:ext cx="7707105" cy="139778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388DE03-657C-8683-92FD-55A666623C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83192" y="1260629"/>
            <a:ext cx="1554601" cy="1367288"/>
          </a:xfrm>
          <a:prstGeom prst="rect">
            <a:avLst/>
          </a:prstGeom>
        </p:spPr>
      </p:pic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F1BB5706-81CB-8174-D354-0C5B7F26470B}"/>
              </a:ext>
            </a:extLst>
          </p:cNvPr>
          <p:cNvSpPr txBox="1">
            <a:spLocks/>
          </p:cNvSpPr>
          <p:nvPr/>
        </p:nvSpPr>
        <p:spPr>
          <a:xfrm>
            <a:off x="4400550" y="6434756"/>
            <a:ext cx="5000625" cy="37541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bg1"/>
                </a:solidFill>
                <a:latin typeface="Arial Narrow" panose="020B0606020202030204" pitchFamily="34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/>
              <a:t>12 Bits Synchronous Counter </a:t>
            </a:r>
            <a:endParaRPr lang="en-BD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32C8BF08-F9AC-AC2A-3F93-7EE7476FDF7B}"/>
              </a:ext>
            </a:extLst>
          </p:cNvPr>
          <p:cNvSpPr txBox="1">
            <a:spLocks/>
          </p:cNvSpPr>
          <p:nvPr/>
        </p:nvSpPr>
        <p:spPr>
          <a:xfrm>
            <a:off x="11563350" y="6654038"/>
            <a:ext cx="521970" cy="30853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457200" rtl="0" eaLnBrk="1" latinLnBrk="0" hangingPunct="1">
              <a:defRPr sz="14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9C29D53-9981-884B-B5B6-B5743DF81FD1}" type="slidenum">
              <a:rPr lang="en-BD" smtClean="0"/>
              <a:pPr/>
              <a:t>42</a:t>
            </a:fld>
            <a:endParaRPr lang="en-BD" dirty="0"/>
          </a:p>
        </p:txBody>
      </p:sp>
    </p:spTree>
    <p:extLst>
      <p:ext uri="{BB962C8B-B14F-4D97-AF65-F5344CB8AC3E}">
        <p14:creationId xmlns:p14="http://schemas.microsoft.com/office/powerpoint/2010/main" val="129280780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35C549-D8C2-E7A1-059F-10E86F6B7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PnR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Optimization:</a:t>
            </a:r>
            <a:endParaRPr lang="en-US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76BEA041-219B-1705-646A-0505DFAB4D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08929" y="2878603"/>
            <a:ext cx="5533420" cy="2985232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A3ADEC-2141-A4F0-8504-02D95FFFDF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EEE 468 (2024) – Final Project Group 05</a:t>
            </a:r>
            <a:endParaRPr lang="en-BD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BB5706-81CB-8174-D354-0C5B7F2647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dirty="0"/>
              <a:t>12 Bits Synchronous Counter </a:t>
            </a:r>
            <a:endParaRPr lang="en-BD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C8BF08-F9AC-AC2A-3F93-7EE7476FD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29D53-9981-884B-B5B6-B5743DF81FD1}" type="slidenum">
              <a:rPr lang="en-BD" smtClean="0"/>
              <a:pPr/>
              <a:t>43</a:t>
            </a:fld>
            <a:endParaRPr lang="en-BD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C56B944-B228-1B23-03F6-A30D55C96E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1480821"/>
            <a:ext cx="7707105" cy="13977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7869FEF-8EC9-3CF5-355B-B28764E453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3905" y="1661325"/>
            <a:ext cx="1683990" cy="1217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21418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3A1910-B0ED-C7B4-D8EB-3997AFF2BA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PnR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Optimization:</a:t>
            </a:r>
            <a:endParaRPr lang="en-US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DA85A15D-C4F7-371F-A396-EAC6D381CA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61585" y="2891301"/>
            <a:ext cx="5537131" cy="3172147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9D09EA-DF6A-1B91-AD23-67F29542F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EEE 468 (2024) – Final Project Group 05</a:t>
            </a:r>
            <a:endParaRPr lang="en-BD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4FE009-5979-8D79-DA79-7C522265CB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dirty="0"/>
              <a:t>12 Bits Synchronous Counter </a:t>
            </a:r>
            <a:endParaRPr lang="en-BD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3FC32C-2153-D03B-D528-57C2D8F1BE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29D53-9981-884B-B5B6-B5743DF81FD1}" type="slidenum">
              <a:rPr lang="en-BD" smtClean="0"/>
              <a:pPr/>
              <a:t>44</a:t>
            </a:fld>
            <a:endParaRPr lang="en-BD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0B8D03D-9478-626F-AB99-0E71B9BEA5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3905" y="1661324"/>
            <a:ext cx="1019175" cy="12299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B5806CA-81F1-1A23-DACB-4524FFCE7F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800" y="1493520"/>
            <a:ext cx="7707105" cy="1397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00232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ED8753-A707-3A51-FF23-6333AAF08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PnR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Optimization: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510F62-120A-154E-5E37-E77B3439F8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EEE 468 (2024) – Final Project Group 05</a:t>
            </a:r>
            <a:endParaRPr lang="en-BD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BB7AC4-D103-2637-7422-FBDCF3C4A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dirty="0"/>
              <a:t>12 Bits Synchronous Counter </a:t>
            </a:r>
            <a:endParaRPr lang="en-BD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6DD7D5-630F-4E0D-83C9-86880A4AF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29D53-9981-884B-B5B6-B5743DF81FD1}" type="slidenum">
              <a:rPr lang="en-BD" smtClean="0"/>
              <a:pPr/>
              <a:t>45</a:t>
            </a:fld>
            <a:endParaRPr lang="en-BD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C4F451F-4C1D-2286-E5CA-B90F61828F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7891" y="2772978"/>
            <a:ext cx="6204683" cy="34884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2BE671A-6E47-71E1-C468-D85067B46D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9915" y="1551039"/>
            <a:ext cx="965072" cy="1060865"/>
          </a:xfrm>
          <a:prstGeom prst="rect">
            <a:avLst/>
          </a:prstGeom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F93D83EA-97DB-73E4-18F1-69BA20B211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066800" y="1375578"/>
            <a:ext cx="7793115" cy="1236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59903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4F79C2-F21E-DAD1-3AAC-7FCB6599A5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DBFD8-CBB1-A729-86D0-69846B29D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PnR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Optimization:</a:t>
            </a:r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19DECD1-FE63-3DF1-EB67-0A8FAD8FAB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00325" y="2662361"/>
            <a:ext cx="5549376" cy="297882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1E2491-5020-B563-4375-A11025E61C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EEE 468 (2024) – Final Project Group 05</a:t>
            </a:r>
            <a:endParaRPr lang="en-BD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6EB5F7-20C4-C869-430F-69539B1F3F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dirty="0"/>
              <a:t>12 Bits Synchronous Counter </a:t>
            </a:r>
            <a:endParaRPr lang="en-BD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EA04A3-7920-13E4-801D-7FD9FDD70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29D53-9981-884B-B5B6-B5743DF81FD1}" type="slidenum">
              <a:rPr lang="en-BD" smtClean="0"/>
              <a:pPr/>
              <a:t>46</a:t>
            </a:fld>
            <a:endParaRPr lang="en-BD" dirty="0"/>
          </a:p>
        </p:txBody>
      </p:sp>
      <p:pic>
        <p:nvPicPr>
          <p:cNvPr id="9" name="Content Placeholder 11">
            <a:extLst>
              <a:ext uri="{FF2B5EF4-FFF2-40B4-BE49-F238E27FC236}">
                <a16:creationId xmlns:a16="http://schemas.microsoft.com/office/drawing/2014/main" id="{BF573E1D-2DF3-B856-EA45-E2E73FE09C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512" y="1423031"/>
            <a:ext cx="7793115" cy="12363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72F9BB8-1A7C-EBAC-C827-2D19FACE7C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0604" y="1552943"/>
            <a:ext cx="1441141" cy="1109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65899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04210-EF39-4141-E8C5-C4C7539A4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PnR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Optimization:[v-02]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03A584-5025-780F-A0DE-C83F7BACF2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EEE 468 (2024) – Final Project Group 05</a:t>
            </a:r>
            <a:endParaRPr lang="en-BD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7588C8-4CCD-579D-7C71-CA50A8A72D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dirty="0"/>
              <a:t>12 Bits Synchronous Counter </a:t>
            </a:r>
            <a:endParaRPr lang="en-BD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A9C863-10F4-3BB5-976D-CC473232C8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29D53-9981-884B-B5B6-B5743DF81FD1}" type="slidenum">
              <a:rPr lang="en-BD" smtClean="0"/>
              <a:pPr/>
              <a:t>47</a:t>
            </a:fld>
            <a:endParaRPr lang="en-BD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CD15F96-319F-AA7C-B534-08E3FD0769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38013" y="1493838"/>
            <a:ext cx="5115974" cy="4541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29978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B1B7DA-531A-4331-C667-F5D3B5BFD3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PnR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Optimization:[v-02]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5E771C-47EB-19A5-9B1D-E70BDB866A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EEE 468 (2024) – Final Project Group 05</a:t>
            </a:r>
            <a:endParaRPr lang="en-BD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046F94-7865-AD88-9973-D09E232B4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dirty="0"/>
              <a:t>12 Bits Synchronous Counter </a:t>
            </a:r>
            <a:endParaRPr lang="en-BD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6B08BC-D463-7415-B472-83CDEA9712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29D53-9981-884B-B5B6-B5743DF81FD1}" type="slidenum">
              <a:rPr lang="en-BD" smtClean="0"/>
              <a:pPr/>
              <a:t>48</a:t>
            </a:fld>
            <a:endParaRPr lang="en-BD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BEE1672-B426-7C73-94AB-462042CD92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60925" y="1493838"/>
            <a:ext cx="8470150" cy="4541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40642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3A12D6-7581-1476-C2BD-7D4724E1B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PnR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Optimization:[v-02]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88A521-A907-681C-37E4-36E2BF9E46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EEE 468 (2024) – Final Project Group 05</a:t>
            </a:r>
            <a:endParaRPr lang="en-BD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2CDF50-2786-6E40-D433-B03F9A46C2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dirty="0"/>
              <a:t>12 Bits Synchronous Counter </a:t>
            </a:r>
            <a:endParaRPr lang="en-BD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A83FF2-AE4A-EF86-7CF8-14ED54E6D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29D53-9981-884B-B5B6-B5743DF81FD1}" type="slidenum">
              <a:rPr lang="en-BD" smtClean="0"/>
              <a:pPr/>
              <a:t>49</a:t>
            </a:fld>
            <a:endParaRPr lang="en-BD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322D8D8-483A-0B0C-B089-4F5FF6C79E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6800" y="1651245"/>
            <a:ext cx="4962062" cy="31604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31DFC7B-526D-376C-406D-242A153E05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8963" y="1651245"/>
            <a:ext cx="4097816" cy="3238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1171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65BEC-A1DF-DB49-B707-F4003CEA7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RTL design code:</a:t>
            </a:r>
            <a:endParaRPr lang="en-BD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4FAFD4-E2E1-B948-84C7-28DD8B57FC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0950" y="6501638"/>
            <a:ext cx="521970" cy="308530"/>
          </a:xfrm>
        </p:spPr>
        <p:txBody>
          <a:bodyPr/>
          <a:lstStyle/>
          <a:p>
            <a:fld id="{E9C29D53-9981-884B-B5B6-B5743DF81FD1}" type="slidenum">
              <a:rPr lang="en-BD" smtClean="0"/>
              <a:t>5</a:t>
            </a:fld>
            <a:endParaRPr lang="en-BD"/>
          </a:p>
        </p:txBody>
      </p:sp>
      <p:sp>
        <p:nvSpPr>
          <p:cNvPr id="7" name="Date Placeholder 5">
            <a:extLst>
              <a:ext uri="{FF2B5EF4-FFF2-40B4-BE49-F238E27FC236}">
                <a16:creationId xmlns:a16="http://schemas.microsoft.com/office/drawing/2014/main" id="{BFD6422F-12DA-8A45-9AF9-8BFCA12E4A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2486" y="6501637"/>
            <a:ext cx="4825314" cy="375412"/>
          </a:xfrm>
        </p:spPr>
        <p:txBody>
          <a:bodyPr/>
          <a:lstStyle/>
          <a:p>
            <a:r>
              <a:rPr lang="en-US" dirty="0"/>
              <a:t>EEE 468 (2024) – Final Project Group 05</a:t>
            </a:r>
            <a:endParaRPr lang="en-BD" dirty="0"/>
          </a:p>
        </p:txBody>
      </p:sp>
      <p:sp>
        <p:nvSpPr>
          <p:cNvPr id="8" name="Footer Placeholder 6">
            <a:extLst>
              <a:ext uri="{FF2B5EF4-FFF2-40B4-BE49-F238E27FC236}">
                <a16:creationId xmlns:a16="http://schemas.microsoft.com/office/drawing/2014/main" id="{82DF7523-28E5-1646-96D1-1E49DDA952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57800" y="6482588"/>
            <a:ext cx="6153150" cy="375412"/>
          </a:xfrm>
        </p:spPr>
        <p:txBody>
          <a:bodyPr/>
          <a:lstStyle/>
          <a:p>
            <a:r>
              <a:rPr lang="en-US" dirty="0"/>
              <a:t>12 Bits Synchronous Counter </a:t>
            </a:r>
            <a:endParaRPr lang="en-BD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BB721E8-327F-36B9-CE27-64F5C3F985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5208" y="1303019"/>
            <a:ext cx="6550090" cy="4771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8104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C84E34-A23C-0677-189E-608F17635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PnR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Optimization:[v-05]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7DED66-ECF9-271C-297A-A1712159BB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EEE 416 (2022) – Final Project Group A.XY</a:t>
            </a:r>
            <a:endParaRPr lang="en-BD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C5A861-5091-B355-82F2-F1FB064BCA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dirty="0"/>
              <a:t>12 Bits Synchronous Counter </a:t>
            </a:r>
            <a:endParaRPr lang="en-BD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785E5A-104C-1657-1BD6-51F8128E7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29D53-9981-884B-B5B6-B5743DF81FD1}" type="slidenum">
              <a:rPr lang="en-BD" smtClean="0"/>
              <a:pPr/>
              <a:t>50</a:t>
            </a:fld>
            <a:endParaRPr lang="en-BD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BFE4157-62F3-9D7D-BCD6-5BAEADEBBA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44091" y="1493838"/>
            <a:ext cx="5103818" cy="4541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37283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83F67E-98D1-108C-C568-7DE34E0C3B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70772A-0E0F-140E-090B-45DE67E180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61836" y="2413208"/>
            <a:ext cx="5980922" cy="166427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BDA019-89F6-8F5F-6595-11CA954643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EEE 416 (2022) – Final Project Group A.XY</a:t>
            </a:r>
            <a:endParaRPr lang="en-BD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A772B5-0708-1D46-B55F-65F37F7D1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dirty="0"/>
              <a:t>12 Bits Synchronous Counter </a:t>
            </a:r>
            <a:endParaRPr lang="en-BD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84045B-D435-F93E-1E4E-672AF23FD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29D53-9981-884B-B5B6-B5743DF81FD1}" type="slidenum">
              <a:rPr lang="en-BD" smtClean="0"/>
              <a:pPr/>
              <a:t>51</a:t>
            </a:fld>
            <a:endParaRPr lang="en-BD" dirty="0"/>
          </a:p>
        </p:txBody>
      </p:sp>
    </p:spTree>
    <p:extLst>
      <p:ext uri="{BB962C8B-B14F-4D97-AF65-F5344CB8AC3E}">
        <p14:creationId xmlns:p14="http://schemas.microsoft.com/office/powerpoint/2010/main" val="24703266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46B3EC-FB73-E350-DB10-B31D4BC88C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95BE79-74A9-0B36-2BDA-9A91B2625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Directed Testbench code:</a:t>
            </a:r>
            <a:endParaRPr lang="en-BD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D67414-FBBB-DBE1-02AB-0B456BAF3B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0950" y="6501638"/>
            <a:ext cx="521970" cy="308530"/>
          </a:xfrm>
        </p:spPr>
        <p:txBody>
          <a:bodyPr/>
          <a:lstStyle/>
          <a:p>
            <a:fld id="{E9C29D53-9981-884B-B5B6-B5743DF81FD1}" type="slidenum">
              <a:rPr lang="en-BD" smtClean="0"/>
              <a:t>6</a:t>
            </a:fld>
            <a:endParaRPr lang="en-BD"/>
          </a:p>
        </p:txBody>
      </p:sp>
      <p:sp>
        <p:nvSpPr>
          <p:cNvPr id="7" name="Date Placeholder 5">
            <a:extLst>
              <a:ext uri="{FF2B5EF4-FFF2-40B4-BE49-F238E27FC236}">
                <a16:creationId xmlns:a16="http://schemas.microsoft.com/office/drawing/2014/main" id="{A770043E-8D7E-4904-066B-4A3FB79EB8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2486" y="6501637"/>
            <a:ext cx="4825314" cy="375412"/>
          </a:xfrm>
        </p:spPr>
        <p:txBody>
          <a:bodyPr/>
          <a:lstStyle/>
          <a:p>
            <a:r>
              <a:rPr lang="en-US" dirty="0"/>
              <a:t>EEE 468 (2024) – Final Project Group 05</a:t>
            </a:r>
            <a:endParaRPr lang="en-BD" dirty="0"/>
          </a:p>
        </p:txBody>
      </p:sp>
      <p:sp>
        <p:nvSpPr>
          <p:cNvPr id="8" name="Footer Placeholder 6">
            <a:extLst>
              <a:ext uri="{FF2B5EF4-FFF2-40B4-BE49-F238E27FC236}">
                <a16:creationId xmlns:a16="http://schemas.microsoft.com/office/drawing/2014/main" id="{566FFB83-B181-2BC6-84C9-93FF4FCB79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57800" y="6482588"/>
            <a:ext cx="6153150" cy="375412"/>
          </a:xfrm>
        </p:spPr>
        <p:txBody>
          <a:bodyPr/>
          <a:lstStyle/>
          <a:p>
            <a:r>
              <a:rPr lang="en-US" dirty="0"/>
              <a:t>12 Bits Synchronous Counter </a:t>
            </a:r>
            <a:endParaRPr lang="en-BD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45C7A4-3FBC-6A91-0D84-526A1C2EA7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297" b="49022"/>
          <a:stretch/>
        </p:blipFill>
        <p:spPr bwMode="auto">
          <a:xfrm>
            <a:off x="520959" y="1455420"/>
            <a:ext cx="4909457" cy="394716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126D8E3-7227-EC00-00F9-D425C9C5E038}"/>
              </a:ext>
            </a:extLst>
          </p:cNvPr>
          <p:cNvCxnSpPr/>
          <p:nvPr/>
        </p:nvCxnSpPr>
        <p:spPr>
          <a:xfrm>
            <a:off x="5878286" y="1188720"/>
            <a:ext cx="0" cy="498814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477004B0-8655-4703-1427-F04FDE9360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670"/>
          <a:stretch/>
        </p:blipFill>
        <p:spPr bwMode="auto">
          <a:xfrm>
            <a:off x="6248400" y="1494443"/>
            <a:ext cx="5684520" cy="390813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41533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513FF7-771D-7430-CB7C-FABAD6B380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3524C-D6A1-834A-0028-0A9A114BFB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Directed Testbench code:</a:t>
            </a:r>
            <a:endParaRPr lang="en-BD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A05A87-F6D1-44E8-E367-A25131904B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0950" y="6501638"/>
            <a:ext cx="521970" cy="308530"/>
          </a:xfrm>
        </p:spPr>
        <p:txBody>
          <a:bodyPr/>
          <a:lstStyle/>
          <a:p>
            <a:fld id="{E9C29D53-9981-884B-B5B6-B5743DF81FD1}" type="slidenum">
              <a:rPr lang="en-BD" smtClean="0"/>
              <a:t>7</a:t>
            </a:fld>
            <a:endParaRPr lang="en-BD"/>
          </a:p>
        </p:txBody>
      </p:sp>
      <p:sp>
        <p:nvSpPr>
          <p:cNvPr id="7" name="Date Placeholder 5">
            <a:extLst>
              <a:ext uri="{FF2B5EF4-FFF2-40B4-BE49-F238E27FC236}">
                <a16:creationId xmlns:a16="http://schemas.microsoft.com/office/drawing/2014/main" id="{C3F68D4B-1CB9-0215-2FC6-55A88B54794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2486" y="6501637"/>
            <a:ext cx="4825314" cy="375412"/>
          </a:xfrm>
        </p:spPr>
        <p:txBody>
          <a:bodyPr/>
          <a:lstStyle/>
          <a:p>
            <a:r>
              <a:rPr lang="en-US" dirty="0"/>
              <a:t>EEE 468 (2024) – Final Project Group 05</a:t>
            </a:r>
            <a:endParaRPr lang="en-BD" dirty="0"/>
          </a:p>
        </p:txBody>
      </p:sp>
      <p:sp>
        <p:nvSpPr>
          <p:cNvPr id="8" name="Footer Placeholder 6">
            <a:extLst>
              <a:ext uri="{FF2B5EF4-FFF2-40B4-BE49-F238E27FC236}">
                <a16:creationId xmlns:a16="http://schemas.microsoft.com/office/drawing/2014/main" id="{8EA85688-1648-65D1-632A-85E961B313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57800" y="6482588"/>
            <a:ext cx="6153150" cy="375412"/>
          </a:xfrm>
        </p:spPr>
        <p:txBody>
          <a:bodyPr/>
          <a:lstStyle/>
          <a:p>
            <a:r>
              <a:rPr lang="en-US" dirty="0"/>
              <a:t>12 Bits Synchronous Counter </a:t>
            </a:r>
            <a:endParaRPr lang="en-BD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92159A3-A9B7-55B8-46CB-67D1F83BD2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0775" y="1610710"/>
            <a:ext cx="5943600" cy="37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757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22400-1877-56A7-33F0-A18E97C18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Directed Testbench analysis: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AAF3E5-9031-17DE-7CF2-4FCFFC67EB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EEE 468 (2024) – Final Project Group 05</a:t>
            </a:r>
            <a:endParaRPr lang="en-BD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3FC7F3-89C1-4A93-4496-CE8A2813F0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99541" y="6455694"/>
            <a:ext cx="5000625" cy="375412"/>
          </a:xfrm>
        </p:spPr>
        <p:txBody>
          <a:bodyPr/>
          <a:lstStyle/>
          <a:p>
            <a:r>
              <a:rPr lang="en-US" dirty="0"/>
              <a:t>12 Bits Synchronous Counter </a:t>
            </a:r>
            <a:endParaRPr lang="en-BD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97C0D2-8A46-9EC2-2D47-5581697B1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29D53-9981-884B-B5B6-B5743DF81FD1}" type="slidenum">
              <a:rPr lang="en-BD" smtClean="0"/>
              <a:pPr/>
              <a:t>8</a:t>
            </a:fld>
            <a:endParaRPr lang="en-BD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11DFDC-0EB7-C35C-F78E-DF6E644BA5FC}"/>
              </a:ext>
            </a:extLst>
          </p:cNvPr>
          <p:cNvSpPr txBox="1"/>
          <p:nvPr/>
        </p:nvSpPr>
        <p:spPr>
          <a:xfrm>
            <a:off x="961053" y="1698171"/>
            <a:ext cx="1576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9CC8602-1624-378E-1AA6-E0E1DF454D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223" y="2576954"/>
            <a:ext cx="4902917" cy="1899920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DFA9BD3-2318-E99A-C276-48B3D0D1EB28}"/>
              </a:ext>
            </a:extLst>
          </p:cNvPr>
          <p:cNvCxnSpPr>
            <a:stCxn id="2" idx="2"/>
          </p:cNvCxnSpPr>
          <p:nvPr/>
        </p:nvCxnSpPr>
        <p:spPr>
          <a:xfrm>
            <a:off x="6096000" y="1188720"/>
            <a:ext cx="0" cy="5025468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E156BEBF-0CB0-094B-F461-65E51D6075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4859" y="2027996"/>
            <a:ext cx="5439747" cy="2997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640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AB0584-1BF5-4B80-A264-90A5052A47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812A5-1CD9-D541-859A-8FE5E5C04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Directed Testbench analysis: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E95C52-A19D-0430-7F8A-28913E1B6D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EEE 468 (2024) – Final Project Group 05</a:t>
            </a:r>
            <a:endParaRPr lang="en-BD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45287F-A50D-FDC5-F1FA-3F11793EFC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99541" y="6455694"/>
            <a:ext cx="5000625" cy="375412"/>
          </a:xfrm>
        </p:spPr>
        <p:txBody>
          <a:bodyPr/>
          <a:lstStyle/>
          <a:p>
            <a:r>
              <a:rPr lang="en-US" dirty="0"/>
              <a:t>12 Bits Synchronous Counter </a:t>
            </a:r>
            <a:endParaRPr lang="en-BD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B8CAAD-67A1-3AA1-6EC7-E7C2C0A3E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29D53-9981-884B-B5B6-B5743DF81FD1}" type="slidenum">
              <a:rPr lang="en-BD" smtClean="0"/>
              <a:pPr/>
              <a:t>9</a:t>
            </a:fld>
            <a:endParaRPr lang="en-BD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22FDF85-4481-F370-7A76-95BBF24C7283}"/>
              </a:ext>
            </a:extLst>
          </p:cNvPr>
          <p:cNvSpPr txBox="1"/>
          <p:nvPr/>
        </p:nvSpPr>
        <p:spPr>
          <a:xfrm>
            <a:off x="961053" y="1698171"/>
            <a:ext cx="1576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E4A077-09C2-E5A5-0616-F4617D4A20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9550" y="2340668"/>
            <a:ext cx="9585649" cy="3282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91433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">
  <a:themeElements>
    <a:clrScheme name="Savon">
      <a:dk1>
        <a:sysClr val="windowText" lastClr="000000"/>
      </a:dk1>
      <a:lt1>
        <a:sysClr val="window" lastClr="FFFFFF"/>
      </a:lt1>
      <a:dk2>
        <a:srgbClr val="1485A4"/>
      </a:dk2>
      <a:lt2>
        <a:srgbClr val="E3DED1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F49100"/>
      </a:hlink>
      <a:folHlink>
        <a:srgbClr val="739D9B"/>
      </a:folHlink>
    </a:clrScheme>
    <a:fontScheme name="Savon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2000"/>
                <a:satMod val="160000"/>
              </a:schemeClr>
            </a:gs>
            <a:gs pos="77000">
              <a:schemeClr val="phClr">
                <a:tint val="100000"/>
                <a:shade val="73000"/>
                <a:satMod val="155000"/>
              </a:schemeClr>
            </a:gs>
            <a:gs pos="100000">
              <a:schemeClr val="phClr">
                <a:tint val="100000"/>
                <a:shade val="67000"/>
                <a:satMod val="145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" id="{1306E473-ED32-493B-A2D0-240A757EDD34}" vid="{C20BADFE-D095-436F-9677-9264042809F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747B6F096E9BB45A8FB1507A4E7BABF" ma:contentTypeVersion="8" ma:contentTypeDescription="Create a new document." ma:contentTypeScope="" ma:versionID="54692ac05bcda39088934fc0ddee5eee">
  <xsd:schema xmlns:xsd="http://www.w3.org/2001/XMLSchema" xmlns:xs="http://www.w3.org/2001/XMLSchema" xmlns:p="http://schemas.microsoft.com/office/2006/metadata/properties" xmlns:ns2="82bd9818-2aa3-4808-ab69-e919878e81b7" targetNamespace="http://schemas.microsoft.com/office/2006/metadata/properties" ma:root="true" ma:fieldsID="11dddad0e43ed4925a666233b9949605" ns2:_="">
    <xsd:import namespace="82bd9818-2aa3-4808-ab69-e919878e81b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2bd9818-2aa3-4808-ab69-e919878e81b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4" nillable="true" ma:displayName="MediaLengthInSeconds" ma:hidden="true" ma:internalName="MediaLengthInSeconds" ma:readOnly="true">
      <xsd:simpleType>
        <xsd:restriction base="dms:Unknown"/>
      </xsd:simpleType>
    </xsd:element>
    <xsd:element name="MediaServiceSearchProperties" ma:index="1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C63AEBC-AFA8-4930-83BC-C895BC6F2D7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4671C6D-FC38-4247-928E-A26807978DA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2bd9818-2aa3-4808-ab69-e919878e81b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{05D23346-88B9-1E48-85E6-2D29E7791F05}tf10001067</Template>
  <TotalTime>876</TotalTime>
  <Words>1408</Words>
  <Application>Microsoft Office PowerPoint</Application>
  <PresentationFormat>Widescreen</PresentationFormat>
  <Paragraphs>364</Paragraphs>
  <Slides>51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9" baseType="lpstr">
      <vt:lpstr>Arial</vt:lpstr>
      <vt:lpstr>Arial Narrow</vt:lpstr>
      <vt:lpstr>Calibri</vt:lpstr>
      <vt:lpstr>Century Gothic</vt:lpstr>
      <vt:lpstr>Garamond</vt:lpstr>
      <vt:lpstr>Times New Roman</vt:lpstr>
      <vt:lpstr>Wingdings</vt:lpstr>
      <vt:lpstr>Savon</vt:lpstr>
      <vt:lpstr>12 BIT SYNCHRONOUS COUNTER</vt:lpstr>
      <vt:lpstr>Outline</vt:lpstr>
      <vt:lpstr> Abstract</vt:lpstr>
      <vt:lpstr>Introduction</vt:lpstr>
      <vt:lpstr>RTL design code:</vt:lpstr>
      <vt:lpstr>Directed Testbench code:</vt:lpstr>
      <vt:lpstr>Directed Testbench code:</vt:lpstr>
      <vt:lpstr>Directed Testbench analysis:</vt:lpstr>
      <vt:lpstr>Directed Testbench analysis:</vt:lpstr>
      <vt:lpstr>Directed Testbench analysis:</vt:lpstr>
      <vt:lpstr>Layered Verification: </vt:lpstr>
      <vt:lpstr>Layered Verification: </vt:lpstr>
      <vt:lpstr>Layered Verification: </vt:lpstr>
      <vt:lpstr>Layered Verification: </vt:lpstr>
      <vt:lpstr>Layered Verification: </vt:lpstr>
      <vt:lpstr>Layered Verification: </vt:lpstr>
      <vt:lpstr>Layered Verification: </vt:lpstr>
      <vt:lpstr>Layered Verification: </vt:lpstr>
      <vt:lpstr>Layered Verification: </vt:lpstr>
      <vt:lpstr>Layered Verification: </vt:lpstr>
      <vt:lpstr>Layered Verification: </vt:lpstr>
      <vt:lpstr>Synthesis Optimization :</vt:lpstr>
      <vt:lpstr>Synthesis Optimization :</vt:lpstr>
      <vt:lpstr>Synthesis Optimization :</vt:lpstr>
      <vt:lpstr>Synthesis Optimization :</vt:lpstr>
      <vt:lpstr>Synthesis Optimization :</vt:lpstr>
      <vt:lpstr>Synthesis Optimization :</vt:lpstr>
      <vt:lpstr>Synthesis Optimization :</vt:lpstr>
      <vt:lpstr>Synthesis Optimization :</vt:lpstr>
      <vt:lpstr>Synthesis Optimization :</vt:lpstr>
      <vt:lpstr>Synthesis Optimization :</vt:lpstr>
      <vt:lpstr>Synthesis Optimization :</vt:lpstr>
      <vt:lpstr>Synthesis Optimization :</vt:lpstr>
      <vt:lpstr>Synthesis Optimization :</vt:lpstr>
      <vt:lpstr>Synthesis Optimization :</vt:lpstr>
      <vt:lpstr>Synthesis Optimization :</vt:lpstr>
      <vt:lpstr>Synthesis Optimization: (Final)</vt:lpstr>
      <vt:lpstr>Synthesis Optimization: (Final)</vt:lpstr>
      <vt:lpstr>Synthesis Optimization: (Final)</vt:lpstr>
      <vt:lpstr>Synthesis Optimization: (Final – high effort) </vt:lpstr>
      <vt:lpstr>PnR Optimization:</vt:lpstr>
      <vt:lpstr>PnR Optimization:</vt:lpstr>
      <vt:lpstr>PnR Optimization:</vt:lpstr>
      <vt:lpstr>PnR Optimization:</vt:lpstr>
      <vt:lpstr>PnR Optimization:</vt:lpstr>
      <vt:lpstr>PnR Optimization:</vt:lpstr>
      <vt:lpstr>PnR Optimization:[v-02]</vt:lpstr>
      <vt:lpstr>PnR Optimization:[v-02]</vt:lpstr>
      <vt:lpstr>PnR Optimization:[v-02]</vt:lpstr>
      <vt:lpstr>PnR Optimization:[v-05]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Dr. Sajid Muhaimin Choudhury</dc:creator>
  <cp:lastModifiedBy>Abrar Faiaz Eram</cp:lastModifiedBy>
  <cp:revision>65</cp:revision>
  <cp:lastPrinted>2023-06-08T10:53:35Z</cp:lastPrinted>
  <dcterms:created xsi:type="dcterms:W3CDTF">2021-07-11T09:27:00Z</dcterms:created>
  <dcterms:modified xsi:type="dcterms:W3CDTF">2024-12-14T02:51:13Z</dcterms:modified>
</cp:coreProperties>
</file>